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464" r:id="rId2"/>
    <p:sldId id="505" r:id="rId3"/>
    <p:sldId id="512" r:id="rId4"/>
    <p:sldId id="513" r:id="rId5"/>
    <p:sldId id="529" r:id="rId6"/>
    <p:sldId id="530" r:id="rId7"/>
    <p:sldId id="531" r:id="rId8"/>
    <p:sldId id="514" r:id="rId9"/>
    <p:sldId id="532" r:id="rId10"/>
    <p:sldId id="533" r:id="rId11"/>
    <p:sldId id="534" r:id="rId12"/>
    <p:sldId id="614" r:id="rId13"/>
    <p:sldId id="615" r:id="rId14"/>
    <p:sldId id="504" r:id="rId15"/>
    <p:sldId id="506" r:id="rId16"/>
    <p:sldId id="535" r:id="rId17"/>
    <p:sldId id="508" r:id="rId18"/>
    <p:sldId id="509" r:id="rId19"/>
    <p:sldId id="524" r:id="rId20"/>
    <p:sldId id="525" r:id="rId21"/>
    <p:sldId id="526" r:id="rId22"/>
    <p:sldId id="527" r:id="rId23"/>
    <p:sldId id="528" r:id="rId24"/>
    <p:sldId id="515" r:id="rId25"/>
    <p:sldId id="510" r:id="rId26"/>
    <p:sldId id="618" r:id="rId27"/>
    <p:sldId id="619" r:id="rId28"/>
    <p:sldId id="622" r:id="rId29"/>
    <p:sldId id="623" r:id="rId30"/>
    <p:sldId id="624" r:id="rId31"/>
    <p:sldId id="625" r:id="rId32"/>
    <p:sldId id="626" r:id="rId33"/>
    <p:sldId id="620" r:id="rId34"/>
    <p:sldId id="621" r:id="rId35"/>
    <p:sldId id="628" r:id="rId36"/>
    <p:sldId id="629" r:id="rId37"/>
    <p:sldId id="630" r:id="rId38"/>
    <p:sldId id="631" r:id="rId39"/>
    <p:sldId id="632" r:id="rId40"/>
    <p:sldId id="633" r:id="rId41"/>
    <p:sldId id="634" r:id="rId42"/>
    <p:sldId id="635" r:id="rId43"/>
    <p:sldId id="636" r:id="rId44"/>
    <p:sldId id="637" r:id="rId45"/>
    <p:sldId id="638" r:id="rId46"/>
    <p:sldId id="616" r:id="rId47"/>
    <p:sldId id="617" r:id="rId48"/>
    <p:sldId id="511" r:id="rId49"/>
    <p:sldId id="516" r:id="rId50"/>
    <p:sldId id="518" r:id="rId51"/>
    <p:sldId id="536" r:id="rId52"/>
    <p:sldId id="537" r:id="rId53"/>
    <p:sldId id="538" r:id="rId54"/>
    <p:sldId id="539" r:id="rId55"/>
    <p:sldId id="540" r:id="rId56"/>
    <p:sldId id="520" r:id="rId57"/>
    <p:sldId id="519" r:id="rId58"/>
    <p:sldId id="541" r:id="rId5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55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Φωτεινό στυλ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howGuides="1">
      <p:cViewPr varScale="1">
        <p:scale>
          <a:sx n="85" d="100"/>
          <a:sy n="85" d="100"/>
        </p:scale>
        <p:origin x="72" y="1560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11/14/2025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11/14/2025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4988" y="763588"/>
            <a:ext cx="67024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14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4988" y="763588"/>
            <a:ext cx="67024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89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4988" y="763588"/>
            <a:ext cx="67024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29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4988" y="763588"/>
            <a:ext cx="67024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97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4988" y="763588"/>
            <a:ext cx="67024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4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534988" y="763588"/>
            <a:ext cx="67024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78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11/14/2025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11/14/2025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11/14/2025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11/14/2025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11/14/2025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11/14/2025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11/14/2025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11/14/2025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0.png"/><Relationship Id="rId5" Type="http://schemas.openxmlformats.org/officeDocument/2006/relationships/image" Target="../media/image300.png"/><Relationship Id="rId4" Type="http://schemas.openxmlformats.org/officeDocument/2006/relationships/image" Target="../media/image29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0.png"/><Relationship Id="rId5" Type="http://schemas.openxmlformats.org/officeDocument/2006/relationships/image" Target="../media/image300.png"/><Relationship Id="rId4" Type="http://schemas.openxmlformats.org/officeDocument/2006/relationships/image" Target="../media/image29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7" Type="http://schemas.openxmlformats.org/officeDocument/2006/relationships/image" Target="../media/image3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0.png"/><Relationship Id="rId5" Type="http://schemas.openxmlformats.org/officeDocument/2006/relationships/image" Target="../media/image320.png"/><Relationship Id="rId4" Type="http://schemas.openxmlformats.org/officeDocument/2006/relationships/image" Target="../media/image29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7" Type="http://schemas.openxmlformats.org/officeDocument/2006/relationships/image" Target="../media/image3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0.png"/><Relationship Id="rId5" Type="http://schemas.openxmlformats.org/officeDocument/2006/relationships/image" Target="../media/image350.png"/><Relationship Id="rId4" Type="http://schemas.openxmlformats.org/officeDocument/2006/relationships/image" Target="../media/image29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280.png"/><Relationship Id="rId7" Type="http://schemas.openxmlformats.org/officeDocument/2006/relationships/image" Target="../media/image3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0.png"/><Relationship Id="rId5" Type="http://schemas.openxmlformats.org/officeDocument/2006/relationships/image" Target="../media/image420.png"/><Relationship Id="rId4" Type="http://schemas.openxmlformats.org/officeDocument/2006/relationships/image" Target="../media/image29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9FB67CBA-0F5E-4068-A651-5025BDA0560D}"/>
              </a:ext>
            </a:extLst>
          </p:cNvPr>
          <p:cNvSpPr/>
          <p:nvPr/>
        </p:nvSpPr>
        <p:spPr>
          <a:xfrm>
            <a:off x="3102194" y="5085184"/>
            <a:ext cx="60928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3200" dirty="0">
                <a:latin typeface="Gabriola" panose="04040605051002020D02" pitchFamily="82" charset="0"/>
              </a:rPr>
              <a:t>Αριστείδης Γ. Βραχάτης</a:t>
            </a:r>
            <a:r>
              <a:rPr lang="en-US" sz="3200" dirty="0">
                <a:latin typeface="Gabriola" panose="04040605051002020D02" pitchFamily="82" charset="0"/>
              </a:rPr>
              <a:t>, </a:t>
            </a:r>
            <a:r>
              <a:rPr lang="en-US" sz="3200" dirty="0" err="1">
                <a:latin typeface="Gabriola" panose="04040605051002020D02" pitchFamily="82" charset="0"/>
              </a:rPr>
              <a:t>Dipl-Ing</a:t>
            </a:r>
            <a:r>
              <a:rPr lang="en-US" sz="3200" dirty="0">
                <a:latin typeface="Gabriola" panose="04040605051002020D02" pitchFamily="82" charset="0"/>
              </a:rPr>
              <a:t>, </a:t>
            </a:r>
            <a:r>
              <a:rPr lang="en-US" sz="3200" dirty="0" err="1">
                <a:latin typeface="Gabriola" panose="04040605051002020D02" pitchFamily="82" charset="0"/>
              </a:rPr>
              <a:t>M.Sc</a:t>
            </a:r>
            <a:r>
              <a:rPr lang="en-US" sz="3200" dirty="0">
                <a:latin typeface="Gabriola" panose="04040605051002020D02" pitchFamily="82" charset="0"/>
              </a:rPr>
              <a:t>, PhD</a:t>
            </a:r>
          </a:p>
          <a:p>
            <a:pPr algn="ctr"/>
            <a:r>
              <a:rPr lang="el-GR" sz="3200" dirty="0">
                <a:latin typeface="Gabriola" panose="04040605051002020D02" pitchFamily="82" charset="0"/>
              </a:rPr>
              <a:t>Επίκουρος Καθηγητής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3617EA-3E3B-4A49-ACFA-E1E1E89C2B47}"/>
              </a:ext>
            </a:extLst>
          </p:cNvPr>
          <p:cNvSpPr txBox="1"/>
          <p:nvPr/>
        </p:nvSpPr>
        <p:spPr>
          <a:xfrm>
            <a:off x="3068825" y="1916832"/>
            <a:ext cx="58547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200" dirty="0">
                <a:latin typeface="Garamond" panose="02020404030301010803" pitchFamily="18" charset="0"/>
              </a:rPr>
              <a:t>ΜΗΧΑΝΙΚΗ ΜΑΘΗΣΗ</a:t>
            </a:r>
          </a:p>
          <a:p>
            <a:pPr algn="ctr"/>
            <a:endParaRPr lang="el-GR" sz="3200" dirty="0">
              <a:latin typeface="Garamond" panose="02020404030301010803" pitchFamily="18" charset="0"/>
            </a:endParaRPr>
          </a:p>
          <a:p>
            <a:pPr algn="ctr"/>
            <a:r>
              <a:rPr lang="el-GR" sz="3200" dirty="0">
                <a:latin typeface="Garamond" panose="02020404030301010803" pitchFamily="18" charset="0"/>
              </a:rPr>
              <a:t>Ομαδοποίηση</a:t>
            </a: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2525A2FE-C90D-44B2-BC1F-88655DFCB952}"/>
              </a:ext>
            </a:extLst>
          </p:cNvPr>
          <p:cNvSpPr/>
          <p:nvPr/>
        </p:nvSpPr>
        <p:spPr>
          <a:xfrm>
            <a:off x="1125860" y="116632"/>
            <a:ext cx="29081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dirty="0">
                <a:latin typeface="Garamond" panose="02020404030301010803" pitchFamily="18" charset="0"/>
              </a:rPr>
              <a:t>Τμήμα Πληροφορικής</a:t>
            </a:r>
          </a:p>
          <a:p>
            <a:r>
              <a:rPr lang="el-GR" sz="2000" dirty="0">
                <a:latin typeface="Garamond" panose="02020404030301010803" pitchFamily="18" charset="0"/>
              </a:rPr>
              <a:t>Σχολή Θετικών Επιστημών </a:t>
            </a:r>
          </a:p>
          <a:p>
            <a:r>
              <a:rPr lang="el-GR" sz="2000" dirty="0">
                <a:latin typeface="Garamond" panose="02020404030301010803" pitchFamily="18" charset="0"/>
              </a:rPr>
              <a:t>Ιόνιο Πανεπιστήμιο</a:t>
            </a:r>
            <a:endParaRPr lang="en-US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9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Μια συστάδα είναι μια πυκνή περιοχή από σημεία την οποία χωρίζουν από άλλες περιοχές μεγάλης πυκνότητας περιοχές χαμηλής πυκνότητας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Συχνά σε περιπτώσεις συστάδων με μη κανονικό σχήμα ή με αλληλοπλεκόμενα σχήματα ή όταν θόρυβος ή outliers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406407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Τύποι συστάδων: Συστάδες βασισμένες στην πυκνότητα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228" y="3573016"/>
            <a:ext cx="214312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3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Ασαφεια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060" y="1935136"/>
            <a:ext cx="8787727" cy="4035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7910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21623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Συσταδοποίηση βασισμένη σε αντιπροσώπους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35FBBE-8F89-41EC-AE56-8C290A9C0A1F}"/>
              </a:ext>
            </a:extLst>
          </p:cNvPr>
          <p:cNvSpPr txBox="1"/>
          <p:nvPr/>
        </p:nvSpPr>
        <p:spPr>
          <a:xfrm>
            <a:off x="1125860" y="1236092"/>
            <a:ext cx="9217024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Αν δίνεται ένα σύνολο δεδομένων με </a:t>
            </a:r>
            <a:r>
              <a:rPr lang="en-US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n 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σημεία σε έναν </a:t>
            </a:r>
            <a:r>
              <a:rPr lang="en-US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d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-</a:t>
            </a:r>
            <a:r>
              <a:rPr lang="el-GR" sz="1800" dirty="0" err="1">
                <a:solidFill>
                  <a:schemeClr val="tx2"/>
                </a:solidFill>
                <a:latin typeface="Garamond" panose="02020404030301010803" pitchFamily="18" charset="0"/>
              </a:rPr>
              <a:t>διάστατο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 χώρο,    </a:t>
            </a:r>
            <a:endParaRPr lang="en-US" sz="1800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  </a:t>
            </a:r>
            <a:endParaRPr lang="en-US" sz="1800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καθώς και το πλήθος των επιθυμητών συστάδων </a:t>
            </a:r>
            <a:r>
              <a:rPr lang="en-US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k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, ο στόχος της βασισμένης σε αντιπροσώπους </a:t>
            </a:r>
            <a:r>
              <a:rPr lang="el-GR" sz="1800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συσταδοποίησης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 είναι ο διαμερισμός του συνόλου δεδομένων σε </a:t>
            </a:r>
            <a:r>
              <a:rPr lang="en-US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k 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ομάδες ή συστάδες, η οποία ονομάζεται </a:t>
            </a:r>
            <a:r>
              <a:rPr lang="el-GR" sz="1800" i="1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 και συμβολίζεται με      </a:t>
            </a:r>
            <a:endParaRPr lang="en-US" sz="1800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028950" lvl="6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</a:rPr>
              <a:t>C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= {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l-GR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1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, 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l-GR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2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,…, 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n-US" i="1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k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}. </a:t>
            </a: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Για κάθε συστάδα </a:t>
            </a:r>
            <a:r>
              <a:rPr lang="en-US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n-US" sz="1800" i="1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i</a:t>
            </a:r>
            <a:r>
              <a:rPr lang="en-US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 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υπάρχει ένα αντιπροσωπευτικό σημείο που τη συνοψίζει· μια δημοφιλής επιλογή γι’ αυτό το σημείο είναι ο μέσος </a:t>
            </a:r>
            <a:r>
              <a:rPr lang="el-GR" sz="1800" b="1" i="1" dirty="0">
                <a:solidFill>
                  <a:schemeClr val="tx2"/>
                </a:solidFill>
                <a:latin typeface="Garamond" panose="02020404030301010803" pitchFamily="18" charset="0"/>
              </a:rPr>
              <a:t>μ</a:t>
            </a:r>
            <a:r>
              <a:rPr lang="en-US" sz="1800" i="1" baseline="-25000" dirty="0" err="1">
                <a:solidFill>
                  <a:schemeClr val="tx2"/>
                </a:solidFill>
                <a:latin typeface="Garamond" panose="02020404030301010803" pitchFamily="18" charset="0"/>
              </a:rPr>
              <a:t>i</a:t>
            </a:r>
            <a:r>
              <a:rPr lang="en-US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 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όλων των σημείων της συστάδας, που ονομάζεται επίσης </a:t>
            </a:r>
            <a:r>
              <a:rPr lang="el-GR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κέντρο βάρους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: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l-GR" sz="1800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όπου </a:t>
            </a:r>
            <a:r>
              <a:rPr lang="en-US" i="1" dirty="0" err="1">
                <a:solidFill>
                  <a:schemeClr val="tx2"/>
                </a:solidFill>
                <a:latin typeface="Garamond" panose="02020404030301010803" pitchFamily="18" charset="0"/>
              </a:rPr>
              <a:t>n</a:t>
            </a:r>
            <a:r>
              <a:rPr lang="en-US" i="1" baseline="-25000" dirty="0" err="1">
                <a:solidFill>
                  <a:schemeClr val="tx2"/>
                </a:solidFill>
                <a:latin typeface="Garamond" panose="02020404030301010803" pitchFamily="18" charset="0"/>
              </a:rPr>
              <a:t>i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= |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n-US" i="1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i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| είναι το πλήθος των σημείων που ανήκουν στη συστάδα 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n-US" i="1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i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Αντικείμενο 7">
                <a:extLst>
                  <a:ext uri="{FF2B5EF4-FFF2-40B4-BE49-F238E27FC236}">
                    <a16:creationId xmlns:a16="http://schemas.microsoft.com/office/drawing/2014/main" id="{BDB27630-6C4D-4D7C-B765-615BB2152255}"/>
                  </a:ext>
                </a:extLst>
              </p:cNvPr>
              <p:cNvSpPr txBox="1"/>
              <p:nvPr/>
            </p:nvSpPr>
            <p:spPr bwMode="auto">
              <a:xfrm>
                <a:off x="4726260" y="1726197"/>
                <a:ext cx="1120775" cy="3889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plcHide m:val="on"/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m>
                                          <m:mPr>
                                            <m:plcHide m:val="on"/>
                                            <m:mcs>
                                              <m:mc>
                                                <m:mcPr>
                                                  <m:count m:val="1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𝐃</m:t>
                                              </m:r>
                                              <m:r>
                                                <a:rPr lang="el-GR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={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l-GR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l-GR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𝐱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l-GR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  <m:sSubSup>
                                                <m:sSubSupPr>
                                                  <m:ctrlPr>
                                                    <a:rPr lang="el-GR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l-GR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}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l-GR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l-GR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=1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l-GR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p>
                                              </m:sSubSup>
                                            </m:e>
                                          </m:mr>
                                        </m:m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mr>
                      </m:m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2" name="Αντικείμενο 7">
                <a:extLst>
                  <a:ext uri="{FF2B5EF4-FFF2-40B4-BE49-F238E27FC236}">
                    <a16:creationId xmlns:a16="http://schemas.microsoft.com/office/drawing/2014/main" id="{BDB27630-6C4D-4D7C-B765-615BB2152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6260" y="1726197"/>
                <a:ext cx="1120775" cy="3889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Αντικείμενο 8">
                <a:extLst>
                  <a:ext uri="{FF2B5EF4-FFF2-40B4-BE49-F238E27FC236}">
                    <a16:creationId xmlns:a16="http://schemas.microsoft.com/office/drawing/2014/main" id="{C807BEF2-A0D3-444E-A243-406DA35FC69B}"/>
                  </a:ext>
                </a:extLst>
              </p:cNvPr>
              <p:cNvSpPr txBox="1"/>
              <p:nvPr/>
            </p:nvSpPr>
            <p:spPr bwMode="auto">
              <a:xfrm>
                <a:off x="4726260" y="4575872"/>
                <a:ext cx="1441450" cy="7778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l-G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plcHide m:val="on"/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l-GR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m>
                                          <m:mPr>
                                            <m:plcHide m:val="on"/>
                                            <m:mcs>
                                              <m:mc>
                                                <m:mcPr>
                                                  <m:count m:val="1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el-GR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m>
                                                <m:mPr>
                                                  <m:plcHide m:val="on"/>
                                                  <m:mcs>
                                                    <m:mc>
                                                      <m:mcPr>
                                                        <m:count m:val="1"/>
                                                        <m:mcJc m:val="center"/>
                                                      </m:mcPr>
                                                    </m:mc>
                                                  </m:mcs>
                                                  <m:ctrlPr>
                                                    <a:rPr lang="el-GR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mPr>
                                                <m:m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μ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𝑖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lang="el-GR" i="1">
                                                        <a:solidFill>
                                                          <a:srgbClr val="000000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=</m:t>
                                                    </m:r>
                                                    <m:f>
                                                      <m:fPr>
                                                        <m:ctrlP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fPr>
                                                      <m:num>
                                                        <m: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1</m:t>
                                                        </m:r>
                                                      </m:num>
                                                      <m:den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𝑛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𝑖</m:t>
                                                            </m:r>
                                                          </m:sub>
                                                        </m:sSub>
                                                      </m:den>
                                                    </m:f>
                                                    <m:nary>
                                                      <m:naryPr>
                                                        <m:chr m:val="∑"/>
                                                        <m:supHide m:val="on"/>
                                                        <m:ctrlP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naryPr>
                                                      <m:sub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𝑥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​</m:t>
                                                            </m:r>
                                                            <m: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𝑗</m:t>
                                                            </m:r>
                                                          </m:sub>
                                                        </m:sSub>
                                                        <m: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∈</m:t>
                                                        </m:r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𝐶</m:t>
                                                            </m:r>
                                                          </m:e>
                                                          <m:sub>
                                                            <m:r>
                                                              <a:rPr lang="el-GR" i="1">
                                                                <a:solidFill>
                                                                  <a:srgbClr val="000000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𝑖</m:t>
                                                            </m:r>
                                                          </m:sub>
                                                        </m:sSub>
                                                      </m:sub>
                                                      <m:sup/>
                                                      <m:e>
                                                        <m:r>
                                                          <a:rPr lang="en-US" b="0" i="1" smtClean="0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 </m:t>
                                                        </m:r>
                                                      </m:e>
                                                    </m:nary>
                                                    <m:sSub>
                                                      <m:sSubPr>
                                                        <m:ctrlP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𝐱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​</m:t>
                                                        </m:r>
                                                        <m:r>
                                                          <a:rPr lang="el-GR" i="1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𝑗</m:t>
                                                        </m:r>
                                                      </m:sub>
                                                    </m:sSub>
                                                  </m:e>
                                                </m:mr>
                                              </m:m>
                                            </m:e>
                                          </m:mr>
                                        </m:m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mr>
                      </m:m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3" name="Αντικείμενο 8">
                <a:extLst>
                  <a:ext uri="{FF2B5EF4-FFF2-40B4-BE49-F238E27FC236}">
                    <a16:creationId xmlns:a16="http://schemas.microsoft.com/office/drawing/2014/main" id="{C807BEF2-A0D3-444E-A243-406DA35FC6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6260" y="4575872"/>
                <a:ext cx="1441450" cy="7778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913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21623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Συσταδοποίηση βασισμένη σε αντιπροσώπους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35FBBE-8F89-41EC-AE56-8C290A9C0A1F}"/>
              </a:ext>
            </a:extLst>
          </p:cNvPr>
          <p:cNvSpPr txBox="1"/>
          <p:nvPr/>
        </p:nvSpPr>
        <p:spPr>
          <a:xfrm>
            <a:off x="1125860" y="1236092"/>
            <a:ext cx="921702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Υπάρχει ένας απλοϊκός αλγόριθμος εξαντλητικής αναζήτησης για την εύρεση μιας καλής </a:t>
            </a:r>
            <a:r>
              <a:rPr lang="el-GR" sz="1800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συσταδοποίησης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: </a:t>
            </a:r>
            <a:endParaRPr lang="en-US" sz="1800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Παράγουμε όλους τους πιθανούς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διαμερισμούς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των n σημείων σε k συστάδες, </a:t>
            </a: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Αξιολογούμε κάποια μετρική βελτιστοποίησης ώστε να προκύψει μια «βαθμολογία» για καθεμία από τις συστάδες, και </a:t>
            </a: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Επιλέγουμε τη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με την καλύτερη βαθμολογία. </a:t>
            </a: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Όμως, αυτό είναι πρακτικά ανέφικτο επειδή υπάρχουν </a:t>
            </a:r>
            <a:r>
              <a:rPr lang="el-GR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O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(</a:t>
            </a:r>
            <a:r>
              <a:rPr lang="el-GR" sz="1800" i="1" dirty="0" err="1">
                <a:solidFill>
                  <a:schemeClr val="tx2"/>
                </a:solidFill>
                <a:latin typeface="Garamond" panose="02020404030301010803" pitchFamily="18" charset="0"/>
              </a:rPr>
              <a:t>k</a:t>
            </a:r>
            <a:r>
              <a:rPr lang="el-GR" sz="1800" i="1" baseline="30000" dirty="0" err="1">
                <a:solidFill>
                  <a:schemeClr val="tx2"/>
                </a:solidFill>
                <a:latin typeface="Garamond" panose="02020404030301010803" pitchFamily="18" charset="0"/>
              </a:rPr>
              <a:t>n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/</a:t>
            </a:r>
            <a:r>
              <a:rPr lang="el-GR" sz="1800" i="1" dirty="0">
                <a:solidFill>
                  <a:schemeClr val="tx2"/>
                </a:solidFill>
                <a:latin typeface="Garamond" panose="02020404030301010803" pitchFamily="18" charset="0"/>
              </a:rPr>
              <a:t>k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!) </a:t>
            </a:r>
            <a:r>
              <a:rPr lang="el-GR" sz="1800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συσταδοποιήσεις</a:t>
            </a:r>
            <a:r>
              <a:rPr lang="el-GR" sz="1800" dirty="0">
                <a:solidFill>
                  <a:schemeClr val="tx2"/>
                </a:solidFill>
                <a:latin typeface="Garamond" panose="02020404030301010803" pitchFamily="18" charset="0"/>
              </a:rPr>
              <a:t> των n σημείων σε k ομάδες.</a:t>
            </a:r>
          </a:p>
        </p:txBody>
      </p:sp>
    </p:spTree>
    <p:extLst>
      <p:ext uri="{BB962C8B-B14F-4D97-AF65-F5344CB8AC3E}">
        <p14:creationId xmlns:p14="http://schemas.microsoft.com/office/powerpoint/2010/main" val="43965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Θέλουμε να βρούμε εκείνο το σύνολο k σημείων στον d-διάστατο χώρο, το οποίο ελαχιστοποιεί την μέση απόσταση ελαχίστων τετραγώνων κάθε σημείου από το κοντινότερό του κέντρο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Η συνάρτηση βαθμολόγησης που βασίζεται στο άθροισμα των τετραγώνων των σφαλμάτων (SSE) ορίζεται ως:</a:t>
            </a: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Ο στόχος μας είναι να βρούμε εκείνη τη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που ελαχιστοποιεί τη βαθμολογία SSE:</a:t>
            </a: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Ο αλγόριθμος K μέσων χρησιμοποιεί μια άπληστη επαναληπτική τεχνική για να βρει μια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που ελαχιστοποιεί την αντικειμενική συνάρτηση SSE. 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Κατά συνέπεια, μπορεί να συγκλίνει σε τοπικά βέλτιστα και όχι σε μια καθολικά βέλτιστη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.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Ο αλγόριθμος K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-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μέσων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(k-means)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graphicFrame>
        <p:nvGraphicFramePr>
          <p:cNvPr id="8" name="Αντικείμενο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891608"/>
              </p:ext>
            </p:extLst>
          </p:nvPr>
        </p:nvGraphicFramePr>
        <p:xfrm>
          <a:off x="3996555" y="2809097"/>
          <a:ext cx="28829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00200" imgH="444240" progId="Equation.DSMT4">
                  <p:embed/>
                </p:oleObj>
              </mc:Choice>
              <mc:Fallback>
                <p:oleObj name="Equation" r:id="rId2" imgW="1600200" imgH="444240" progId="Equation.DSMT4">
                  <p:embed/>
                  <p:pic>
                    <p:nvPicPr>
                      <p:cNvPr id="9" name="Αντικείμενο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6555" y="2809097"/>
                        <a:ext cx="28829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Αντικείμενο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6660327"/>
              </p:ext>
            </p:extLst>
          </p:nvPr>
        </p:nvGraphicFramePr>
        <p:xfrm>
          <a:off x="4294211" y="4149080"/>
          <a:ext cx="2287587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9720" imgH="266400" progId="Equation.DSMT4">
                  <p:embed/>
                </p:oleObj>
              </mc:Choice>
              <mc:Fallback>
                <p:oleObj name="Equation" r:id="rId4" imgW="1269720" imgH="266400" progId="Equation.DSMT4">
                  <p:embed/>
                  <p:pic>
                    <p:nvPicPr>
                      <p:cNvPr id="10" name="Αντικείμενο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4211" y="4149080"/>
                        <a:ext cx="2287587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23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Ο αλγόριθμος </a:t>
            </a: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</a:rPr>
              <a:t>K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μέσων καθορίζει τις αρχικές τιμές των μέσων για τις συστάδες παράγοντας με τυχαίο τρόπο 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k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σημεία στον χώρο δεδομένων. Κάθε επανάληψη του αλγορίθμου </a:t>
            </a: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</a:rPr>
              <a:t>K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μέσων αποτελείται από δύο βήματα: (1) την αντιστοίχιση σε συστάδες και (2) την ενημέρωση των κέντρων βάρους.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Με την προϋπόθεση ότι δίνονται οι μέσοι των 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k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συστάδων, κάθε σημείο </a:t>
            </a:r>
            <a:r>
              <a:rPr lang="en-US" dirty="0" err="1">
                <a:solidFill>
                  <a:schemeClr val="tx2"/>
                </a:solidFill>
                <a:latin typeface="Garamond" panose="02020404030301010803" pitchFamily="18" charset="0"/>
              </a:rPr>
              <a:t>x</a:t>
            </a:r>
            <a:r>
              <a:rPr lang="en-US" i="1" baseline="-25000" dirty="0" err="1">
                <a:solidFill>
                  <a:schemeClr val="tx2"/>
                </a:solidFill>
                <a:latin typeface="Garamond" panose="02020404030301010803" pitchFamily="18" charset="0"/>
              </a:rPr>
              <a:t>j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sym typeface="Symbol"/>
              </a:rPr>
              <a:t></a:t>
            </a: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</a:rPr>
              <a:t> D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αντιστοιχίζεται στον πλησιέστερο μέσο κατά τη διάρκεια του πρώτου βήματος του αλγορίθμου· αυτό προκαλεί μια </a:t>
            </a:r>
            <a:r>
              <a:rPr lang="el-GR" dirty="0" err="1">
                <a:solidFill>
                  <a:schemeClr val="tx2"/>
                </a:solidFill>
                <a:latin typeface="Garamond" panose="02020404030301010803" pitchFamily="18" charset="0"/>
              </a:rPr>
              <a:t>συσταδοποίηση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, με κάθε συστάδα 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n-US" i="1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i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να περιλαμβάνει σημεία που βρίσκονται πιο κοντά στον μέσο </a:t>
            </a:r>
            <a:r>
              <a:rPr lang="el-GR" i="1" dirty="0">
                <a:solidFill>
                  <a:schemeClr val="tx2"/>
                </a:solidFill>
                <a:latin typeface="Garamond" panose="02020404030301010803" pitchFamily="18" charset="0"/>
              </a:rPr>
              <a:t>μ</a:t>
            </a:r>
            <a:r>
              <a:rPr lang="en-US" i="1" baseline="-25000" dirty="0" err="1">
                <a:solidFill>
                  <a:schemeClr val="tx2"/>
                </a:solidFill>
                <a:latin typeface="Garamond" panose="02020404030301010803" pitchFamily="18" charset="0"/>
              </a:rPr>
              <a:t>i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σε σύγκριση με τον μέσο οποιασδήποτε άλλης συστάδας. Δηλαδή, κάθε σημείο </a:t>
            </a:r>
            <a:r>
              <a:rPr lang="en-US" dirty="0" err="1">
                <a:solidFill>
                  <a:schemeClr val="tx2"/>
                </a:solidFill>
                <a:latin typeface="Garamond" panose="02020404030301010803" pitchFamily="18" charset="0"/>
              </a:rPr>
              <a:t>x</a:t>
            </a:r>
            <a:r>
              <a:rPr lang="en-US" i="1" baseline="-25000" dirty="0" err="1">
                <a:solidFill>
                  <a:schemeClr val="tx2"/>
                </a:solidFill>
                <a:latin typeface="Garamond" panose="02020404030301010803" pitchFamily="18" charset="0"/>
              </a:rPr>
              <a:t>j</a:t>
            </a:r>
            <a:r>
              <a:rPr lang="en-US" i="1" dirty="0">
                <a:solidFill>
                  <a:schemeClr val="tx2"/>
                </a:solidFill>
                <a:latin typeface="Garamond" panose="02020404030301010803" pitchFamily="18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αντιστοιχίζεται στη συστάδα </a:t>
            </a:r>
            <a:r>
              <a:rPr lang="en-US" i="1" dirty="0" err="1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n-US" i="1" baseline="-25000" dirty="0" err="1">
                <a:solidFill>
                  <a:schemeClr val="tx2"/>
                </a:solidFill>
                <a:latin typeface="Garamond" panose="02020404030301010803" pitchFamily="18" charset="0"/>
              </a:rPr>
              <a:t>j</a:t>
            </a:r>
            <a:r>
              <a:rPr lang="el-GR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*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, όπου</a:t>
            </a: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Για ένα καθορισμένο σύνολο συστάδων </a:t>
            </a:r>
            <a:r>
              <a:rPr lang="el-GR" i="1" dirty="0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i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, </a:t>
            </a:r>
            <a:r>
              <a:rPr lang="el-GR" i="1" dirty="0">
                <a:solidFill>
                  <a:schemeClr val="tx2"/>
                </a:solidFill>
                <a:latin typeface="Garamond" panose="02020404030301010803" pitchFamily="18" charset="0"/>
              </a:rPr>
              <a:t>i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= 1,…, </a:t>
            </a:r>
            <a:r>
              <a:rPr lang="el-GR" i="1" dirty="0">
                <a:solidFill>
                  <a:schemeClr val="tx2"/>
                </a:solidFill>
                <a:latin typeface="Garamond" panose="02020404030301010803" pitchFamily="18" charset="0"/>
              </a:rPr>
              <a:t>k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, στο δεύτερο βήμα του αλγορίθμου (ενημέρωση των κέντρων βάρους) υπολογίζονται νέες μέσες τιμές για κάθε συστάδα από τα σημεία του συνόλου </a:t>
            </a:r>
            <a:r>
              <a:rPr lang="el-GR" i="1" dirty="0">
                <a:solidFill>
                  <a:schemeClr val="tx2"/>
                </a:solidFill>
                <a:latin typeface="Garamond" panose="02020404030301010803" pitchFamily="18" charset="0"/>
              </a:rPr>
              <a:t>C</a:t>
            </a:r>
            <a:r>
              <a:rPr lang="el-GR" i="1" baseline="-25000" dirty="0">
                <a:solidFill>
                  <a:schemeClr val="tx2"/>
                </a:solidFill>
                <a:latin typeface="Garamond" panose="02020404030301010803" pitchFamily="18" charset="0"/>
              </a:rPr>
              <a:t>i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Τα βήματα της αντιστοίχισης σε συστάδες και της ενημέρωσης των κέντρων βάρους εκτελούνται επαναληπτικά μέχρι να καταλήξουμε σε ένα σταθερό σημείο ή σε τοπικά ελάχιστα.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Ο αλγόριθμος K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-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μέσων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(k-means)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graphicFrame>
        <p:nvGraphicFramePr>
          <p:cNvPr id="8" name="Αντικείμενο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770351"/>
              </p:ext>
            </p:extLst>
          </p:nvPr>
        </p:nvGraphicFramePr>
        <p:xfrm>
          <a:off x="4294212" y="3590182"/>
          <a:ext cx="2608263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47560" imgH="330120" progId="Equation.DSMT4">
                  <p:embed/>
                </p:oleObj>
              </mc:Choice>
              <mc:Fallback>
                <p:oleObj name="Equation" r:id="rId2" imgW="1447560" imgH="330120" progId="Equation.DSMT4">
                  <p:embed/>
                  <p:pic>
                    <p:nvPicPr>
                      <p:cNvPr id="5" name="Αντικείμενο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4212" y="3590182"/>
                        <a:ext cx="2608263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467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dirty="0">
                <a:latin typeface="Garamond" panose="02020404030301010803" pitchFamily="18" charset="0"/>
              </a:rPr>
              <a:t>ΣΚΟΠΟΣ : Εύρεση των κέντρων των ομάδων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dirty="0">
                <a:latin typeface="Garamond" panose="02020404030301010803" pitchFamily="18" charset="0"/>
              </a:rPr>
              <a:t>ΜΕΘΟΔΟΣ : Ελαχιστοποίηση του σφάλματος, 𝐽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dirty="0">
                <a:latin typeface="Garamond" panose="02020404030301010803" pitchFamily="18" charset="0"/>
              </a:rPr>
              <a:t>BHMATA</a:t>
            </a:r>
          </a:p>
          <a:p>
            <a:pPr marL="857250" lvl="1" indent="-400050" algn="just">
              <a:buFont typeface="+mj-lt"/>
              <a:buAutoNum type="romanUcPeriod"/>
            </a:pPr>
            <a:r>
              <a:rPr lang="el-GR" dirty="0">
                <a:latin typeface="Garamond" panose="02020404030301010803" pitchFamily="18" charset="0"/>
              </a:rPr>
              <a:t>Ορισμός K κέντρων συστάδων με τυχαίο τρόπο</a:t>
            </a:r>
          </a:p>
          <a:p>
            <a:pPr marL="857250" lvl="1" indent="-400050" algn="just">
              <a:buFont typeface="+mj-lt"/>
              <a:buAutoNum type="romanUcPeriod"/>
            </a:pPr>
            <a:r>
              <a:rPr lang="el-GR" dirty="0">
                <a:latin typeface="Garamond" panose="02020404030301010803" pitchFamily="18" charset="0"/>
              </a:rPr>
              <a:t>Εισαγωγή αντικειμένου στη συστάδα με το πιο κοντινό κέντρο</a:t>
            </a:r>
          </a:p>
          <a:p>
            <a:pPr marL="857250" lvl="1" indent="-400050" algn="just">
              <a:buFont typeface="+mj-lt"/>
              <a:buAutoNum type="romanUcPeriod"/>
            </a:pPr>
            <a:r>
              <a:rPr lang="el-GR" dirty="0">
                <a:latin typeface="Garamond" panose="02020404030301010803" pitchFamily="18" charset="0"/>
              </a:rPr>
              <a:t>Ανανέωση του κέντρου της συστάδας</a:t>
            </a:r>
          </a:p>
          <a:p>
            <a:pPr marL="857250" lvl="1" indent="-400050" algn="just">
              <a:buFont typeface="+mj-lt"/>
              <a:buAutoNum type="romanUcPeriod"/>
            </a:pPr>
            <a:r>
              <a:rPr lang="el-GR" dirty="0">
                <a:latin typeface="Garamond" panose="02020404030301010803" pitchFamily="18" charset="0"/>
              </a:rPr>
              <a:t>Επανάληψη των βημάτων 2,3 μέχρι τη σύγκλιση (αλλαγή στις συστάδες μικρότερη από ένα κατώφλι)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l-GR" dirty="0">
              <a:latin typeface="Garamond" panose="020204040303010108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l-GR" dirty="0">
                <a:latin typeface="Garamond" panose="02020404030301010803" pitchFamily="18" charset="0"/>
              </a:rPr>
              <a:t>Ουσιαστικά, ο αλγόριθμος προσπαθεί επαναληπτικά να «μειώσει» την απόσταση όλων των σημείων από ένα σημείο της συστάδας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Ο αλγόριθμος K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-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μέσων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(k-means)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718148" y="2348880"/>
                <a:ext cx="3096344" cy="90819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m:t>𝐽</m:t>
                      </m:r>
                      <m:r>
                        <a:rPr lang="el-GR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a:rPr lang="el-GR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𝑗</m:t>
                          </m:r>
                          <m:r>
                            <a:rPr lang="el-GR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l-GR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𝑘</m:t>
                          </m:r>
                        </m:sup>
                        <m:e>
                          <m:r>
                            <a:rPr lang="el-GR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 </m:t>
                          </m:r>
                        </m:e>
                      </m:nary>
                      <m:nary>
                        <m:naryPr>
                          <m:chr m:val="∑"/>
                          <m:limLoc m:val="undOvr"/>
                          <m:ctrlPr>
                            <a:rPr lang="el-GR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a:rPr lang="el-GR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𝑖</m:t>
                          </m:r>
                          <m:r>
                            <a:rPr lang="el-GR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l-GR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l-GR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(||</m:t>
                              </m:r>
                              <m:sSubSup>
                                <m:sSubSupPr>
                                  <m:ctrlPr>
                                    <a:rPr lang="el-GR" i="1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l-GR" i="1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l-GR" i="1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l-GR" i="1">
                                          <a:effectLst>
                                            <a:outerShdw blurRad="38100" dist="38100" dir="2700000" algn="tl">
                                              <a:srgbClr val="000000">
                                                <a:alpha val="43137"/>
                                              </a:srgb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i="1">
                                          <a:effectLst>
                                            <a:outerShdw blurRad="38100" dist="38100" dir="2700000" algn="tl">
                                              <a:srgbClr val="000000">
                                                <a:alpha val="43137"/>
                                              </a:srgbClr>
                                            </a:outerShdw>
                                          </a:effectLst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𝑗</m:t>
                                      </m:r>
                                    </m:e>
                                  </m:d>
                                </m:sup>
                              </m:sSubSup>
                              <m:r>
                                <a:rPr lang="el-GR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i="1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i="1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l-GR" i="1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l-GR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||)</m:t>
                              </m:r>
                            </m:e>
                            <m:sup>
                              <m:r>
                                <a:rPr lang="el-GR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8148" y="2348880"/>
                <a:ext cx="3096344" cy="908197"/>
              </a:xfrm>
              <a:prstGeom prst="rect">
                <a:avLst/>
              </a:prstGeom>
              <a:blipFill>
                <a:blip r:embed="rId2"/>
                <a:stretch>
                  <a:fillRect b="-66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021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Ο αλγόριθμος K μέσων στη μία διάσταση</a:t>
            </a:r>
          </a:p>
        </p:txBody>
      </p:sp>
      <p:pic>
        <p:nvPicPr>
          <p:cNvPr id="8" name="Εικόνα 4"/>
          <p:cNvPicPr>
            <a:picLocks noChangeAspect="1"/>
          </p:cNvPicPr>
          <p:nvPr/>
        </p:nvPicPr>
        <p:blipFill rotWithShape="1">
          <a:blip r:embed="rId2"/>
          <a:srcRect b="54458"/>
          <a:stretch/>
        </p:blipFill>
        <p:spPr>
          <a:xfrm>
            <a:off x="2710036" y="1268760"/>
            <a:ext cx="5160913" cy="2225877"/>
          </a:xfrm>
          <a:prstGeom prst="rect">
            <a:avLst/>
          </a:prstGeom>
        </p:spPr>
      </p:pic>
      <p:pic>
        <p:nvPicPr>
          <p:cNvPr id="9" name="Εικόνα 6"/>
          <p:cNvPicPr>
            <a:picLocks noChangeAspect="1"/>
          </p:cNvPicPr>
          <p:nvPr/>
        </p:nvPicPr>
        <p:blipFill rotWithShape="1">
          <a:blip r:embed="rId2"/>
          <a:srcRect t="45525" b="-93"/>
          <a:stretch/>
        </p:blipFill>
        <p:spPr>
          <a:xfrm>
            <a:off x="2710035" y="3789040"/>
            <a:ext cx="515560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1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K-means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σε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2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διαστάσεις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574" y="1819275"/>
            <a:ext cx="5019675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20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K-means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σε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2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διαστάσεις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3149" y="1909762"/>
            <a:ext cx="4962525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64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Είναι η διαδικασία της κατηγοριοποίησης των δεδομένων σε σύνολα ομοειδών αντικειμένων καλούμενα ομάδες (clusters)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Στόχος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Να παράγει ένα σύνολο από ομάδες με υψηλή εντός των ομάδων ομοιότητα (intra-cluster similarity), ενώ παράλληλα να διατηρείται χαμηλή η ομοιότητα μεταξύ των διαφόρων ομάδων (inter-cluster similarity)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Εφαρμογές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Ευρύ φάσμα εφαρμογών, από τις κοινωνικές επιστήμες, την οικονομία, την αναγνώριση προτύπων έως την βιοπληροφορική, την αστροφυσική και σεισμολογία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Συσταδοποίηση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-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Clustering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164" y="3068960"/>
            <a:ext cx="4552114" cy="217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25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K-means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σε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2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διαστάσεις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547" y="1757362"/>
            <a:ext cx="500062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2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K-means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σε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2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διαστάσεις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1724" y="1790700"/>
            <a:ext cx="490537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99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K-means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σε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2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διαστάσεις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187" y="1866900"/>
            <a:ext cx="512445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26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K-means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σε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2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διαστάσεις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9337" y="1732384"/>
            <a:ext cx="501015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3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Αλγόριθμος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k-means -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ΒΗΜΑΤΑ</a:t>
            </a:r>
          </a:p>
        </p:txBody>
      </p:sp>
      <p:pic>
        <p:nvPicPr>
          <p:cNvPr id="8" name="Εικόνα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92" y="1340768"/>
            <a:ext cx="8719174" cy="529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75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/>
              <p:nvPr/>
            </p:nvSpPr>
            <p:spPr>
              <a:xfrm>
                <a:off x="1129107" y="1103661"/>
                <a:ext cx="9649072" cy="51198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Ασκηση 1</a:t>
                </a: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∆ίνεται: {2, 4, 10, 12, 3, 20, 30, 11, 25}, k=2 και Τυχαία επιλέγουμε, έστω κέντρα m1=3, m2=4</a:t>
                </a: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l-GR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algn="just"/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Άσκηση 2</a:t>
                </a: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∆ίνεται</a:t>
                </a:r>
                <a:r>
                  <a:rPr lang="en-US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:</a:t>
                </a: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lvl="1" algn="just"/>
                <a:r>
                  <a:rPr lang="el-GR" dirty="0">
                    <a:solidFill>
                      <a:schemeClr val="tx2"/>
                    </a:solidFill>
                    <a:latin typeface="Garamond" panose="02020404030301010803" pitchFamily="18" charset="0"/>
                  </a:rPr>
                  <a:t>και τυχαία κέντρα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(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𝛸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=−1, 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𝛸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=1)</m:t>
                    </m:r>
                  </m:oMath>
                </a14:m>
                <a:r>
                  <a:rPr lang="el-GR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και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𝜇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(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𝛸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=3, </m:t>
                    </m:r>
                    <m:sSub>
                      <m:sSubPr>
                        <m:ctrlP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 </m:t>
                        </m:r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𝛸</m:t>
                        </m:r>
                      </m:e>
                      <m:sub>
                        <m:r>
                          <a:rPr lang="el-GR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=2)</m:t>
                    </m:r>
                  </m:oMath>
                </a14:m>
                <a:r>
                  <a:rPr lang="el-GR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</a:p>
              <a:p>
                <a:pPr lvl="1" algn="just"/>
                <a:endParaRPr lang="en-US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  <a:p>
                <a:pPr marL="342900" indent="-342900" algn="just">
                  <a:buFont typeface="Garamond" panose="02020404030301010803" pitchFamily="18" charset="0"/>
                  <a:buChar char="–"/>
                </a:pPr>
                <a:endParaRPr lang="el-GR" dirty="0">
                  <a:solidFill>
                    <a:schemeClr val="tx2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4708E3A-6E66-4410-92B1-FA16A2C1E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107" y="1103661"/>
                <a:ext cx="9649072" cy="5119863"/>
              </a:xfrm>
              <a:prstGeom prst="rect">
                <a:avLst/>
              </a:prstGeom>
              <a:blipFill>
                <a:blip r:embed="rId2"/>
                <a:stretch>
                  <a:fillRect l="-505" t="-59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Παραδείγματα</a:t>
            </a:r>
          </a:p>
        </p:txBody>
      </p:sp>
      <p:graphicFrame>
        <p:nvGraphicFramePr>
          <p:cNvPr id="4" name="Πίνακας 3">
            <a:extLst>
              <a:ext uri="{FF2B5EF4-FFF2-40B4-BE49-F238E27FC236}">
                <a16:creationId xmlns:a16="http://schemas.microsoft.com/office/drawing/2014/main" id="{0443E8C1-589F-4EF1-AB6C-D1E95AB904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430099"/>
              </p:ext>
            </p:extLst>
          </p:nvPr>
        </p:nvGraphicFramePr>
        <p:xfrm>
          <a:off x="2555844" y="2852936"/>
          <a:ext cx="3610574" cy="19442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822421">
                  <a:extLst>
                    <a:ext uri="{9D8B030D-6E8A-4147-A177-3AD203B41FA5}">
                      <a16:colId xmlns:a16="http://schemas.microsoft.com/office/drawing/2014/main" val="812857280"/>
                    </a:ext>
                  </a:extLst>
                </a:gridCol>
                <a:gridCol w="869155">
                  <a:extLst>
                    <a:ext uri="{9D8B030D-6E8A-4147-A177-3AD203B41FA5}">
                      <a16:colId xmlns:a16="http://schemas.microsoft.com/office/drawing/2014/main" val="2336149066"/>
                    </a:ext>
                  </a:extLst>
                </a:gridCol>
                <a:gridCol w="918998">
                  <a:extLst>
                    <a:ext uri="{9D8B030D-6E8A-4147-A177-3AD203B41FA5}">
                      <a16:colId xmlns:a16="http://schemas.microsoft.com/office/drawing/2014/main" val="2985219577"/>
                    </a:ext>
                  </a:extLst>
                </a:gridCol>
              </a:tblGrid>
              <a:tr h="353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Garamond" panose="02020404030301010803" pitchFamily="18" charset="0"/>
                        </a:rPr>
                        <a:t> 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Χ</a:t>
                      </a:r>
                      <a:r>
                        <a:rPr lang="el-GR" sz="1600" baseline="-25000"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Χ</a:t>
                      </a:r>
                      <a:r>
                        <a:rPr lang="el-GR" sz="1600" baseline="-25000"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12445754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Φάρμακο Α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Garamond" panose="02020404030301010803" pitchFamily="18" charset="0"/>
                        </a:rPr>
                        <a:t>-2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Garamond" panose="02020404030301010803" pitchFamily="18" charset="0"/>
                        </a:rPr>
                        <a:t>0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6611741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Φάρμακο Β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2602836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Φάρμακο Γ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6524021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Φάρμακο Δ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Garamond" panose="02020404030301010803" pitchFamily="18" charset="0"/>
                        </a:rPr>
                        <a:t>-1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Garamond" panose="02020404030301010803" pitchFamily="18" charset="0"/>
                        </a:rPr>
                        <a:t>-1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70310209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Φάρμακο Ε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7730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12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9900E52-308C-3847-6440-EFF1326C8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89" y="56679"/>
            <a:ext cx="10364646" cy="674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1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5E2F8E-9929-A705-3D1A-18CF9A481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721" y="42390"/>
            <a:ext cx="10269383" cy="677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59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10D50D-073E-5153-1FE3-3CA41234A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721" y="56679"/>
            <a:ext cx="10269383" cy="674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3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877790-427D-E33B-B470-08ED20D5F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431" y="61442"/>
            <a:ext cx="10297962" cy="67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08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Well Separated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μία συστάδα είναι το σύνολο των αντικειμένων όπου κάθε αντικείμενο είναι πιο κοντά σε κάθε άλλο αντικείμενο της συστάδας, από ότι σε κάποιο άλλο αντικείμενο.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Prototype Based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μία συστάδα είναι τα αντικείμενα που είναι πιο κοντά σε ένα πρωτότυπο (prototype) από ότι κάποιο άλλο αντικείμενο. Συνήθως σαν πρωτότυπο επιλέγεται το μέσο των σημείων μίας συστάδας.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Graph Based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μία συνεκτική συνιστώσα ή μία κλίκα του γραφήματος.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Density Based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μία πυκνή περιοχή αντικειμένων που περιβάλλεται από μία αραιή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Shared Property (conceptual clusters)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σύνολο αντικειμένων που μοιράζονται μία ιδιότητα – έχει εφαρμογή κυρίως σε κατηγορικά αντικείμενα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202203" y="36750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Ομαδοποίηση -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Clustering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90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328A0F-5920-7F47-6153-CC5D1A389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484" y="70969"/>
            <a:ext cx="10259857" cy="671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6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A65164-D658-9538-3D9A-066C8632A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431" y="66205"/>
            <a:ext cx="10297962" cy="67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5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0BDF77-D744-E3B7-D92D-49C655809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194" y="61442"/>
            <a:ext cx="10288436" cy="67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2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3C583F-A7CE-A5C4-905C-36F201098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721" y="70969"/>
            <a:ext cx="10269383" cy="671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77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AAFE46-70A1-EAB3-6732-EBB8B5351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58" y="66205"/>
            <a:ext cx="10278909" cy="67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C53166-CAC8-B293-173D-03F36189D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063" y="70969"/>
            <a:ext cx="9478698" cy="671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0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4A2940-4B10-C80C-9FD9-748B2E3CA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941" y="0"/>
            <a:ext cx="9356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9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E55853-BEF7-A619-0FD4-30B569EE4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590" y="70969"/>
            <a:ext cx="9459645" cy="671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00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72FC97-4FFF-653F-89BB-2CBCD3E81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642" y="0"/>
            <a:ext cx="94155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73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ACA7CB-CDF7-E362-7AFD-F575D17A7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116" y="61442"/>
            <a:ext cx="9440592" cy="673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03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Βήματα Διαδικασίας Συσταδοποίησης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092" y="1839625"/>
            <a:ext cx="524827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10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3CAF30-75BD-13FA-766F-A90830EE9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590" y="66205"/>
            <a:ext cx="9459645" cy="67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96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3AC88D-654F-3A84-8545-ACF3D65A9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844" y="0"/>
            <a:ext cx="9381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9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FBA8725-D34B-0F98-6760-0E861AC6A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879" y="85258"/>
            <a:ext cx="9431066" cy="668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51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2B0B0E-39F0-DFF7-5E55-F4EAFD150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590" y="70969"/>
            <a:ext cx="9459645" cy="671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64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791C20-D479-387C-87E5-B8AD807C7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590" y="75732"/>
            <a:ext cx="9459645" cy="670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35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8B9B2B-D6BB-A6F2-E13F-DFF63A965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011" y="2762157"/>
            <a:ext cx="9516803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4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Ευθύγραμμο βέλος σύνδεσης 52">
            <a:extLst>
              <a:ext uri="{FF2B5EF4-FFF2-40B4-BE49-F238E27FC236}">
                <a16:creationId xmlns:a16="http://schemas.microsoft.com/office/drawing/2014/main" id="{27E96DED-8505-BC12-BF4C-C17EAC2761AD}"/>
              </a:ext>
            </a:extLst>
          </p:cNvPr>
          <p:cNvCxnSpPr>
            <a:cxnSpLocks/>
          </p:cNvCxnSpPr>
          <p:nvPr/>
        </p:nvCxnSpPr>
        <p:spPr>
          <a:xfrm>
            <a:off x="1699057" y="2708922"/>
            <a:ext cx="3672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2" name="Πίνακας 3">
            <a:extLst>
              <a:ext uri="{FF2B5EF4-FFF2-40B4-BE49-F238E27FC236}">
                <a16:creationId xmlns:a16="http://schemas.microsoft.com/office/drawing/2014/main" id="{AD54C961-B15A-694B-F310-BD13D66D4A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96064"/>
              </p:ext>
            </p:extLst>
          </p:nvPr>
        </p:nvGraphicFramePr>
        <p:xfrm>
          <a:off x="6454452" y="2780928"/>
          <a:ext cx="3610574" cy="19442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822421">
                  <a:extLst>
                    <a:ext uri="{9D8B030D-6E8A-4147-A177-3AD203B41FA5}">
                      <a16:colId xmlns:a16="http://schemas.microsoft.com/office/drawing/2014/main" val="812857280"/>
                    </a:ext>
                  </a:extLst>
                </a:gridCol>
                <a:gridCol w="869155">
                  <a:extLst>
                    <a:ext uri="{9D8B030D-6E8A-4147-A177-3AD203B41FA5}">
                      <a16:colId xmlns:a16="http://schemas.microsoft.com/office/drawing/2014/main" val="2336149066"/>
                    </a:ext>
                  </a:extLst>
                </a:gridCol>
                <a:gridCol w="918998">
                  <a:extLst>
                    <a:ext uri="{9D8B030D-6E8A-4147-A177-3AD203B41FA5}">
                      <a16:colId xmlns:a16="http://schemas.microsoft.com/office/drawing/2014/main" val="2985219577"/>
                    </a:ext>
                  </a:extLst>
                </a:gridCol>
              </a:tblGrid>
              <a:tr h="353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Garamond" panose="02020404030301010803" pitchFamily="18" charset="0"/>
                        </a:rPr>
                        <a:t> 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Χ</a:t>
                      </a:r>
                      <a:r>
                        <a:rPr lang="el-GR" sz="1600" baseline="-25000"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Χ</a:t>
                      </a:r>
                      <a:r>
                        <a:rPr lang="el-GR" sz="1600" baseline="-25000"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12445754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Φάρμακο Α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Garamond" panose="02020404030301010803" pitchFamily="18" charset="0"/>
                        </a:rPr>
                        <a:t>-2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Garamond" panose="02020404030301010803" pitchFamily="18" charset="0"/>
                        </a:rPr>
                        <a:t>0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6611741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Garamond" panose="02020404030301010803" pitchFamily="18" charset="0"/>
                        </a:rPr>
                        <a:t>Φάρμακο Β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2602836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Φάρμακο Γ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Garamond" panose="02020404030301010803" pitchFamily="18" charset="0"/>
                        </a:rPr>
                        <a:t>1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6524021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Φάρμακο Δ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Garamond" panose="02020404030301010803" pitchFamily="18" charset="0"/>
                        </a:rPr>
                        <a:t>-1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Garamond" panose="02020404030301010803" pitchFamily="18" charset="0"/>
                        </a:rPr>
                        <a:t>-1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70310209"/>
                  </a:ext>
                </a:extLst>
              </a:tr>
              <a:tr h="31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Φάρμακο Ε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240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Garamond" panose="02020404030301010803" pitchFamily="18" charset="0"/>
                        </a:rPr>
                        <a:t>2</a:t>
                      </a:r>
                      <a:endParaRPr lang="el-GR" sz="2400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7730064"/>
                  </a:ext>
                </a:extLst>
              </a:tr>
            </a:tbl>
          </a:graphicData>
        </a:graphic>
      </p:graphicFrame>
      <p:sp>
        <p:nvSpPr>
          <p:cNvPr id="3" name="Line 24">
            <a:extLst>
              <a:ext uri="{FF2B5EF4-FFF2-40B4-BE49-F238E27FC236}">
                <a16:creationId xmlns:a16="http://schemas.microsoft.com/office/drawing/2014/main" id="{67A0A2FE-8AE9-0524-730A-A701FE2D303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571264" y="1775598"/>
            <a:ext cx="0" cy="3744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</a:endParaRPr>
          </a:p>
        </p:txBody>
      </p:sp>
      <p:sp>
        <p:nvSpPr>
          <p:cNvPr id="4" name="Line 25">
            <a:extLst>
              <a:ext uri="{FF2B5EF4-FFF2-40B4-BE49-F238E27FC236}">
                <a16:creationId xmlns:a16="http://schemas.microsoft.com/office/drawing/2014/main" id="{3D69D1E2-FF92-90DE-CFAC-CB5298B073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55497" y="3718223"/>
            <a:ext cx="4104000" cy="1591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</a:endParaRPr>
          </a:p>
        </p:txBody>
      </p:sp>
      <p:sp>
        <p:nvSpPr>
          <p:cNvPr id="5" name="Oval 26">
            <a:extLst>
              <a:ext uri="{FF2B5EF4-FFF2-40B4-BE49-F238E27FC236}">
                <a16:creationId xmlns:a16="http://schemas.microsoft.com/office/drawing/2014/main" id="{47EC89D4-9ADC-D91F-46D7-72F42FA23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920" y="3638055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Oval 27">
            <a:extLst>
              <a:ext uri="{FF2B5EF4-FFF2-40B4-BE49-F238E27FC236}">
                <a16:creationId xmlns:a16="http://schemas.microsoft.com/office/drawing/2014/main" id="{4AE954EC-F548-6909-2449-8000428A1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9158" y="3140747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Oval 28">
            <a:extLst>
              <a:ext uri="{FF2B5EF4-FFF2-40B4-BE49-F238E27FC236}">
                <a16:creationId xmlns:a16="http://schemas.microsoft.com/office/drawing/2014/main" id="{5E078AEB-E80F-65A1-5B45-F43B8EEFBA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4788" y="2627353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ext Box 34">
            <a:extLst>
              <a:ext uri="{FF2B5EF4-FFF2-40B4-BE49-F238E27FC236}">
                <a16:creationId xmlns:a16="http://schemas.microsoft.com/office/drawing/2014/main" id="{4C39CB67-B4FB-E9AE-F23E-ADDA73F18CB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703043" y="3533557"/>
            <a:ext cx="38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>
                <a:solidFill>
                  <a:prstClr val="black"/>
                </a:solidFill>
                <a:latin typeface="Constantia"/>
              </a:rPr>
              <a:t>x</a:t>
            </a:r>
            <a:r>
              <a:rPr lang="en-US" sz="1600" i="1" dirty="0">
                <a:solidFill>
                  <a:prstClr val="black"/>
                </a:solidFill>
                <a:latin typeface="Constantia"/>
              </a:rPr>
              <a:t>1</a:t>
            </a:r>
            <a:endParaRPr lang="el-GR" i="1" dirty="0">
              <a:solidFill>
                <a:prstClr val="black"/>
              </a:solidFill>
              <a:latin typeface="Constantia"/>
            </a:endParaRPr>
          </a:p>
        </p:txBody>
      </p:sp>
      <p:cxnSp>
        <p:nvCxnSpPr>
          <p:cNvPr id="16" name="Ευθύγραμμο βέλος σύνδεσης 52">
            <a:extLst>
              <a:ext uri="{FF2B5EF4-FFF2-40B4-BE49-F238E27FC236}">
                <a16:creationId xmlns:a16="http://schemas.microsoft.com/office/drawing/2014/main" id="{7D28F254-493E-0AC0-2879-09FB93387715}"/>
              </a:ext>
            </a:extLst>
          </p:cNvPr>
          <p:cNvCxnSpPr>
            <a:cxnSpLocks/>
          </p:cNvCxnSpPr>
          <p:nvPr/>
        </p:nvCxnSpPr>
        <p:spPr>
          <a:xfrm>
            <a:off x="1699497" y="3212978"/>
            <a:ext cx="3672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Ευθύγραμμο βέλος σύνδεσης 52">
            <a:extLst>
              <a:ext uri="{FF2B5EF4-FFF2-40B4-BE49-F238E27FC236}">
                <a16:creationId xmlns:a16="http://schemas.microsoft.com/office/drawing/2014/main" id="{9845367D-81D8-80B7-2C02-07398B6F6D4A}"/>
              </a:ext>
            </a:extLst>
          </p:cNvPr>
          <p:cNvCxnSpPr>
            <a:cxnSpLocks/>
          </p:cNvCxnSpPr>
          <p:nvPr/>
        </p:nvCxnSpPr>
        <p:spPr>
          <a:xfrm>
            <a:off x="1699057" y="4221090"/>
            <a:ext cx="3672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Ευθύγραμμο βέλος σύνδεσης 52">
            <a:extLst>
              <a:ext uri="{FF2B5EF4-FFF2-40B4-BE49-F238E27FC236}">
                <a16:creationId xmlns:a16="http://schemas.microsoft.com/office/drawing/2014/main" id="{54C481A1-C82C-8A6B-6778-56E9207F1284}"/>
              </a:ext>
            </a:extLst>
          </p:cNvPr>
          <p:cNvCxnSpPr>
            <a:cxnSpLocks/>
          </p:cNvCxnSpPr>
          <p:nvPr/>
        </p:nvCxnSpPr>
        <p:spPr>
          <a:xfrm>
            <a:off x="1699057" y="4725146"/>
            <a:ext cx="3672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Ευθύγραμμο βέλος σύνδεσης 52">
            <a:extLst>
              <a:ext uri="{FF2B5EF4-FFF2-40B4-BE49-F238E27FC236}">
                <a16:creationId xmlns:a16="http://schemas.microsoft.com/office/drawing/2014/main" id="{3A996A9A-29C7-F421-D18A-680D75A1D21F}"/>
              </a:ext>
            </a:extLst>
          </p:cNvPr>
          <p:cNvCxnSpPr>
            <a:cxnSpLocks/>
          </p:cNvCxnSpPr>
          <p:nvPr/>
        </p:nvCxnSpPr>
        <p:spPr>
          <a:xfrm rot="16200000">
            <a:off x="2707337" y="3716866"/>
            <a:ext cx="3024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Ευθύγραμμο βέλος σύνδεσης 52">
            <a:extLst>
              <a:ext uri="{FF2B5EF4-FFF2-40B4-BE49-F238E27FC236}">
                <a16:creationId xmlns:a16="http://schemas.microsoft.com/office/drawing/2014/main" id="{3392D1C7-10A6-8374-E622-645E02977575}"/>
              </a:ext>
            </a:extLst>
          </p:cNvPr>
          <p:cNvCxnSpPr>
            <a:cxnSpLocks/>
          </p:cNvCxnSpPr>
          <p:nvPr/>
        </p:nvCxnSpPr>
        <p:spPr>
          <a:xfrm rot="16200000">
            <a:off x="3355409" y="3717202"/>
            <a:ext cx="3024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Ευθύγραμμο βέλος σύνδεσης 52">
            <a:extLst>
              <a:ext uri="{FF2B5EF4-FFF2-40B4-BE49-F238E27FC236}">
                <a16:creationId xmlns:a16="http://schemas.microsoft.com/office/drawing/2014/main" id="{E051DF4F-C55F-CCD3-9E53-50D62B882C91}"/>
              </a:ext>
            </a:extLst>
          </p:cNvPr>
          <p:cNvCxnSpPr>
            <a:cxnSpLocks/>
          </p:cNvCxnSpPr>
          <p:nvPr/>
        </p:nvCxnSpPr>
        <p:spPr>
          <a:xfrm rot="16200000">
            <a:off x="763121" y="3716867"/>
            <a:ext cx="3024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Ευθύγραμμο βέλος σύνδεσης 52">
            <a:extLst>
              <a:ext uri="{FF2B5EF4-FFF2-40B4-BE49-F238E27FC236}">
                <a16:creationId xmlns:a16="http://schemas.microsoft.com/office/drawing/2014/main" id="{27C0E8D1-2DA2-A46F-002A-7807AE2B3B37}"/>
              </a:ext>
            </a:extLst>
          </p:cNvPr>
          <p:cNvCxnSpPr>
            <a:cxnSpLocks/>
          </p:cNvCxnSpPr>
          <p:nvPr/>
        </p:nvCxnSpPr>
        <p:spPr>
          <a:xfrm rot="16200000">
            <a:off x="1411193" y="3716867"/>
            <a:ext cx="3024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959095-F9EE-F88F-F4D8-A0FB9DE8C16F}"/>
              </a:ext>
            </a:extLst>
          </p:cNvPr>
          <p:cNvSpPr txBox="1"/>
          <p:nvPr/>
        </p:nvSpPr>
        <p:spPr>
          <a:xfrm>
            <a:off x="3381171" y="1406266"/>
            <a:ext cx="4526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latin typeface="Constantia"/>
              </a:rPr>
              <a:t>x</a:t>
            </a:r>
            <a:r>
              <a:rPr lang="en-US" sz="1600" i="1" dirty="0">
                <a:solidFill>
                  <a:prstClr val="black"/>
                </a:solidFill>
                <a:latin typeface="Constantia"/>
              </a:rPr>
              <a:t>2</a:t>
            </a:r>
            <a:endParaRPr lang="el-GR" dirty="0"/>
          </a:p>
        </p:txBody>
      </p:sp>
      <p:sp>
        <p:nvSpPr>
          <p:cNvPr id="31" name="Oval 28">
            <a:extLst>
              <a:ext uri="{FF2B5EF4-FFF2-40B4-BE49-F238E27FC236}">
                <a16:creationId xmlns:a16="http://schemas.microsoft.com/office/drawing/2014/main" id="{2E26F688-9BB0-038A-654C-83CBD0524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0971" y="4144890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2" name="Oval 28">
            <a:extLst>
              <a:ext uri="{FF2B5EF4-FFF2-40B4-BE49-F238E27FC236}">
                <a16:creationId xmlns:a16="http://schemas.microsoft.com/office/drawing/2014/main" id="{CE564256-8475-F59B-ED30-8A076748F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5857" y="2631534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E4CC55A-9E03-C6D6-EEF9-CD4599BFA3CF}"/>
              </a:ext>
            </a:extLst>
          </p:cNvPr>
          <p:cNvSpPr/>
          <p:nvPr/>
        </p:nvSpPr>
        <p:spPr>
          <a:xfrm>
            <a:off x="2865213" y="3162947"/>
            <a:ext cx="108000" cy="108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endParaRPr lang="el-GR" kern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E521A155-3BFA-0BCD-5E97-57A4C2DB7079}"/>
              </a:ext>
            </a:extLst>
          </p:cNvPr>
          <p:cNvSpPr/>
          <p:nvPr/>
        </p:nvSpPr>
        <p:spPr>
          <a:xfrm>
            <a:off x="5443929" y="2649553"/>
            <a:ext cx="108000" cy="108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endParaRPr lang="el-GR" kern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296B00F-1E7B-70DE-A2FA-A3EA6015195E}"/>
              </a:ext>
            </a:extLst>
          </p:cNvPr>
          <p:cNvSpPr txBox="1"/>
          <p:nvPr/>
        </p:nvSpPr>
        <p:spPr>
          <a:xfrm>
            <a:off x="1961020" y="3343341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latin typeface="Constantia"/>
              </a:rPr>
              <a:t>A</a:t>
            </a:r>
            <a:endParaRPr lang="el-GR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8685638-FD0E-8973-F49A-6C0C83C8EDC8}"/>
              </a:ext>
            </a:extLst>
          </p:cNvPr>
          <p:cNvSpPr txBox="1"/>
          <p:nvPr/>
        </p:nvSpPr>
        <p:spPr>
          <a:xfrm>
            <a:off x="3875782" y="3202240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latin typeface="Constantia"/>
              </a:rPr>
              <a:t>B</a:t>
            </a:r>
            <a:endParaRPr lang="el-GR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9739417-BECB-1DA3-E2DF-7192CF94B71A}"/>
              </a:ext>
            </a:extLst>
          </p:cNvPr>
          <p:cNvSpPr txBox="1"/>
          <p:nvPr/>
        </p:nvSpPr>
        <p:spPr>
          <a:xfrm>
            <a:off x="3897510" y="2311102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i="1" dirty="0">
                <a:solidFill>
                  <a:prstClr val="black"/>
                </a:solidFill>
                <a:latin typeface="Constantia"/>
              </a:rPr>
              <a:t>Γ</a:t>
            </a:r>
            <a:endParaRPr lang="el-GR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25797F4-5F9C-7241-1C0E-3D373FA0BA33}"/>
              </a:ext>
            </a:extLst>
          </p:cNvPr>
          <p:cNvSpPr txBox="1"/>
          <p:nvPr/>
        </p:nvSpPr>
        <p:spPr>
          <a:xfrm>
            <a:off x="2547192" y="4248994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i="1" dirty="0">
                <a:solidFill>
                  <a:prstClr val="black"/>
                </a:solidFill>
                <a:latin typeface="Constantia"/>
              </a:rPr>
              <a:t>Δ</a:t>
            </a:r>
            <a:endParaRPr lang="el-GR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34D2D1-916C-DFD9-CC3B-CD8A0D037143}"/>
              </a:ext>
            </a:extLst>
          </p:cNvPr>
          <p:cNvSpPr txBox="1"/>
          <p:nvPr/>
        </p:nvSpPr>
        <p:spPr>
          <a:xfrm>
            <a:off x="4887567" y="2280231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i="1" dirty="0">
                <a:solidFill>
                  <a:prstClr val="black"/>
                </a:solidFill>
                <a:latin typeface="Constantia"/>
              </a:rPr>
              <a:t>Ε</a:t>
            </a:r>
            <a:endParaRPr lang="el-GR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41E4AB-70E4-1045-ADDB-8A1BD214C721}"/>
              </a:ext>
            </a:extLst>
          </p:cNvPr>
          <p:cNvSpPr txBox="1"/>
          <p:nvPr/>
        </p:nvSpPr>
        <p:spPr>
          <a:xfrm>
            <a:off x="5303620" y="2323033"/>
            <a:ext cx="4409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i="1" dirty="0">
                <a:solidFill>
                  <a:prstClr val="black"/>
                </a:solidFill>
                <a:latin typeface="Constantia"/>
              </a:rPr>
              <a:t>μ</a:t>
            </a:r>
            <a:r>
              <a:rPr lang="en-US" sz="1600" i="1" dirty="0">
                <a:solidFill>
                  <a:prstClr val="black"/>
                </a:solidFill>
                <a:latin typeface="Constantia"/>
              </a:rPr>
              <a:t>2</a:t>
            </a:r>
            <a:endParaRPr lang="el-GR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C9FC74D-63C0-4E22-6D0D-23A6613DD17F}"/>
              </a:ext>
            </a:extLst>
          </p:cNvPr>
          <p:cNvSpPr txBox="1"/>
          <p:nvPr/>
        </p:nvSpPr>
        <p:spPr>
          <a:xfrm>
            <a:off x="2598085" y="2834340"/>
            <a:ext cx="4409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i="1" dirty="0">
                <a:solidFill>
                  <a:prstClr val="black"/>
                </a:solidFill>
                <a:latin typeface="Constantia"/>
              </a:rPr>
              <a:t>μ1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6414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E80805CD-8CFA-593C-26AB-60D77F4F6DA4}"/>
              </a:ext>
            </a:extLst>
          </p:cNvPr>
          <p:cNvSpPr txBox="1"/>
          <p:nvPr/>
        </p:nvSpPr>
        <p:spPr>
          <a:xfrm>
            <a:off x="8631177" y="3058222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latin typeface="Constantia"/>
              </a:rPr>
              <a:t>B</a:t>
            </a:r>
            <a:endParaRPr lang="el-GR" dirty="0"/>
          </a:p>
        </p:txBody>
      </p:sp>
      <p:cxnSp>
        <p:nvCxnSpPr>
          <p:cNvPr id="2" name="Ευθύγραμμο βέλος σύνδεσης 52">
            <a:extLst>
              <a:ext uri="{FF2B5EF4-FFF2-40B4-BE49-F238E27FC236}">
                <a16:creationId xmlns:a16="http://schemas.microsoft.com/office/drawing/2014/main" id="{9BE7E9D5-7705-7476-E50D-FA32E48A2EEE}"/>
              </a:ext>
            </a:extLst>
          </p:cNvPr>
          <p:cNvCxnSpPr>
            <a:cxnSpLocks/>
          </p:cNvCxnSpPr>
          <p:nvPr/>
        </p:nvCxnSpPr>
        <p:spPr>
          <a:xfrm>
            <a:off x="6454452" y="2564904"/>
            <a:ext cx="3672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Line 24">
            <a:extLst>
              <a:ext uri="{FF2B5EF4-FFF2-40B4-BE49-F238E27FC236}">
                <a16:creationId xmlns:a16="http://schemas.microsoft.com/office/drawing/2014/main" id="{34BD056E-6778-23BB-CDD6-95DACCA1BF9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326659" y="1631580"/>
            <a:ext cx="0" cy="3744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</a:endParaRPr>
          </a:p>
        </p:txBody>
      </p:sp>
      <p:sp>
        <p:nvSpPr>
          <p:cNvPr id="4" name="Line 25">
            <a:extLst>
              <a:ext uri="{FF2B5EF4-FFF2-40B4-BE49-F238E27FC236}">
                <a16:creationId xmlns:a16="http://schemas.microsoft.com/office/drawing/2014/main" id="{3B49C06C-7128-2AD6-6646-03CE7D589B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10892" y="3574205"/>
            <a:ext cx="4104000" cy="1591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</a:endParaRPr>
          </a:p>
        </p:txBody>
      </p:sp>
      <p:sp>
        <p:nvSpPr>
          <p:cNvPr id="8" name="Text Box 34">
            <a:extLst>
              <a:ext uri="{FF2B5EF4-FFF2-40B4-BE49-F238E27FC236}">
                <a16:creationId xmlns:a16="http://schemas.microsoft.com/office/drawing/2014/main" id="{B35435D2-38C5-98D9-3F46-E6A03A31634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458438" y="3389539"/>
            <a:ext cx="38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>
                <a:solidFill>
                  <a:prstClr val="black"/>
                </a:solidFill>
                <a:latin typeface="Constantia"/>
              </a:rPr>
              <a:t>x</a:t>
            </a:r>
            <a:r>
              <a:rPr lang="en-US" sz="1600" i="1" dirty="0">
                <a:solidFill>
                  <a:prstClr val="black"/>
                </a:solidFill>
                <a:latin typeface="Constantia"/>
              </a:rPr>
              <a:t>1</a:t>
            </a:r>
            <a:endParaRPr lang="el-GR" i="1" dirty="0">
              <a:solidFill>
                <a:prstClr val="black"/>
              </a:solidFill>
              <a:latin typeface="Constantia"/>
            </a:endParaRPr>
          </a:p>
        </p:txBody>
      </p:sp>
      <p:cxnSp>
        <p:nvCxnSpPr>
          <p:cNvPr id="9" name="Ευθύγραμμο βέλος σύνδεσης 52">
            <a:extLst>
              <a:ext uri="{FF2B5EF4-FFF2-40B4-BE49-F238E27FC236}">
                <a16:creationId xmlns:a16="http://schemas.microsoft.com/office/drawing/2014/main" id="{E5C095DB-A0E3-2D5F-B8D3-7DD0E11E1C29}"/>
              </a:ext>
            </a:extLst>
          </p:cNvPr>
          <p:cNvCxnSpPr>
            <a:cxnSpLocks/>
          </p:cNvCxnSpPr>
          <p:nvPr/>
        </p:nvCxnSpPr>
        <p:spPr>
          <a:xfrm>
            <a:off x="6454892" y="3068960"/>
            <a:ext cx="3672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Ευθύγραμμο βέλος σύνδεσης 52">
            <a:extLst>
              <a:ext uri="{FF2B5EF4-FFF2-40B4-BE49-F238E27FC236}">
                <a16:creationId xmlns:a16="http://schemas.microsoft.com/office/drawing/2014/main" id="{EEE2619B-6512-B4F0-448D-ED4944DB0BC4}"/>
              </a:ext>
            </a:extLst>
          </p:cNvPr>
          <p:cNvCxnSpPr>
            <a:cxnSpLocks/>
          </p:cNvCxnSpPr>
          <p:nvPr/>
        </p:nvCxnSpPr>
        <p:spPr>
          <a:xfrm>
            <a:off x="6454452" y="4077072"/>
            <a:ext cx="3672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Ευθύγραμμο βέλος σύνδεσης 52">
            <a:extLst>
              <a:ext uri="{FF2B5EF4-FFF2-40B4-BE49-F238E27FC236}">
                <a16:creationId xmlns:a16="http://schemas.microsoft.com/office/drawing/2014/main" id="{9882C2DF-297E-3233-F946-A586EED05A98}"/>
              </a:ext>
            </a:extLst>
          </p:cNvPr>
          <p:cNvCxnSpPr>
            <a:cxnSpLocks/>
          </p:cNvCxnSpPr>
          <p:nvPr/>
        </p:nvCxnSpPr>
        <p:spPr>
          <a:xfrm>
            <a:off x="6454452" y="4581128"/>
            <a:ext cx="3672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Ευθύγραμμο βέλος σύνδεσης 52">
            <a:extLst>
              <a:ext uri="{FF2B5EF4-FFF2-40B4-BE49-F238E27FC236}">
                <a16:creationId xmlns:a16="http://schemas.microsoft.com/office/drawing/2014/main" id="{C8802955-E909-EA84-55FE-FFE88332CCEC}"/>
              </a:ext>
            </a:extLst>
          </p:cNvPr>
          <p:cNvCxnSpPr>
            <a:cxnSpLocks/>
          </p:cNvCxnSpPr>
          <p:nvPr/>
        </p:nvCxnSpPr>
        <p:spPr>
          <a:xfrm rot="16200000">
            <a:off x="7462732" y="3572848"/>
            <a:ext cx="3024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Ευθύγραμμο βέλος σύνδεσης 52">
            <a:extLst>
              <a:ext uri="{FF2B5EF4-FFF2-40B4-BE49-F238E27FC236}">
                <a16:creationId xmlns:a16="http://schemas.microsoft.com/office/drawing/2014/main" id="{7F794AA6-EC58-0CAC-6024-1AD95D68373A}"/>
              </a:ext>
            </a:extLst>
          </p:cNvPr>
          <p:cNvCxnSpPr>
            <a:cxnSpLocks/>
          </p:cNvCxnSpPr>
          <p:nvPr/>
        </p:nvCxnSpPr>
        <p:spPr>
          <a:xfrm rot="16200000">
            <a:off x="8110804" y="3573184"/>
            <a:ext cx="3024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Ευθύγραμμο βέλος σύνδεσης 52">
            <a:extLst>
              <a:ext uri="{FF2B5EF4-FFF2-40B4-BE49-F238E27FC236}">
                <a16:creationId xmlns:a16="http://schemas.microsoft.com/office/drawing/2014/main" id="{3B3232B9-CF2A-CF55-6923-8A789D360D6C}"/>
              </a:ext>
            </a:extLst>
          </p:cNvPr>
          <p:cNvCxnSpPr>
            <a:cxnSpLocks/>
          </p:cNvCxnSpPr>
          <p:nvPr/>
        </p:nvCxnSpPr>
        <p:spPr>
          <a:xfrm rot="16200000">
            <a:off x="5518516" y="3572849"/>
            <a:ext cx="3024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Ευθύγραμμο βέλος σύνδεσης 52">
            <a:extLst>
              <a:ext uri="{FF2B5EF4-FFF2-40B4-BE49-F238E27FC236}">
                <a16:creationId xmlns:a16="http://schemas.microsoft.com/office/drawing/2014/main" id="{9B22BC52-1880-1657-22EE-85DB0205160A}"/>
              </a:ext>
            </a:extLst>
          </p:cNvPr>
          <p:cNvCxnSpPr>
            <a:cxnSpLocks/>
          </p:cNvCxnSpPr>
          <p:nvPr/>
        </p:nvCxnSpPr>
        <p:spPr>
          <a:xfrm rot="16200000">
            <a:off x="6166588" y="3572849"/>
            <a:ext cx="3024000" cy="0"/>
          </a:xfrm>
          <a:prstGeom prst="straightConnector1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442510B-1A8C-CC4D-3EB0-52CBB0582E7C}"/>
              </a:ext>
            </a:extLst>
          </p:cNvPr>
          <p:cNvSpPr txBox="1"/>
          <p:nvPr/>
        </p:nvSpPr>
        <p:spPr>
          <a:xfrm>
            <a:off x="8136566" y="1262248"/>
            <a:ext cx="4526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latin typeface="Constantia"/>
              </a:rPr>
              <a:t>x</a:t>
            </a:r>
            <a:r>
              <a:rPr lang="en-US" sz="1600" i="1" dirty="0">
                <a:solidFill>
                  <a:prstClr val="black"/>
                </a:solidFill>
                <a:latin typeface="Constantia"/>
              </a:rPr>
              <a:t>2</a:t>
            </a:r>
            <a:endParaRPr lang="el-GR" dirty="0"/>
          </a:p>
        </p:txBody>
      </p:sp>
      <p:sp>
        <p:nvSpPr>
          <p:cNvPr id="17" name="Oval 28">
            <a:extLst>
              <a:ext uri="{FF2B5EF4-FFF2-40B4-BE49-F238E27FC236}">
                <a16:creationId xmlns:a16="http://schemas.microsoft.com/office/drawing/2014/main" id="{FFE5694E-3C0F-E631-24E8-0C8BAEAA6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6366" y="4000872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Oval 28">
            <a:extLst>
              <a:ext uri="{FF2B5EF4-FFF2-40B4-BE49-F238E27FC236}">
                <a16:creationId xmlns:a16="http://schemas.microsoft.com/office/drawing/2014/main" id="{7CB4F41D-852E-32B4-A6CA-E7E778220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1252" y="2487516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D55FFB-6BE0-0FA2-A3F8-0D403C4C2FF7}"/>
              </a:ext>
            </a:extLst>
          </p:cNvPr>
          <p:cNvSpPr/>
          <p:nvPr/>
        </p:nvSpPr>
        <p:spPr>
          <a:xfrm>
            <a:off x="7620608" y="3018929"/>
            <a:ext cx="108000" cy="108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endParaRPr lang="el-GR" kern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11033C4-F4F3-B537-40F2-5F1A227727D2}"/>
              </a:ext>
            </a:extLst>
          </p:cNvPr>
          <p:cNvSpPr/>
          <p:nvPr/>
        </p:nvSpPr>
        <p:spPr>
          <a:xfrm>
            <a:off x="10199324" y="2505535"/>
            <a:ext cx="108000" cy="108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endParaRPr lang="el-GR" kern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11DF23-385A-2F6A-3FD8-272BABD27F82}"/>
              </a:ext>
            </a:extLst>
          </p:cNvPr>
          <p:cNvSpPr txBox="1"/>
          <p:nvPr/>
        </p:nvSpPr>
        <p:spPr>
          <a:xfrm>
            <a:off x="6716415" y="3199323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latin typeface="Constantia"/>
              </a:rPr>
              <a:t>A</a:t>
            </a:r>
            <a:endParaRPr lang="el-GR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AE1350-AE3C-82C0-35C0-A916D1F7DD22}"/>
              </a:ext>
            </a:extLst>
          </p:cNvPr>
          <p:cNvSpPr txBox="1"/>
          <p:nvPr/>
        </p:nvSpPr>
        <p:spPr>
          <a:xfrm>
            <a:off x="8652905" y="2167084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i="1" dirty="0">
                <a:solidFill>
                  <a:prstClr val="black"/>
                </a:solidFill>
                <a:latin typeface="Constantia"/>
              </a:rPr>
              <a:t>Γ</a:t>
            </a:r>
            <a:endParaRPr lang="el-GR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7814286-B987-C9B6-03EB-2FB80E726880}"/>
              </a:ext>
            </a:extLst>
          </p:cNvPr>
          <p:cNvSpPr txBox="1"/>
          <p:nvPr/>
        </p:nvSpPr>
        <p:spPr>
          <a:xfrm>
            <a:off x="7302587" y="4104976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i="1" dirty="0">
                <a:solidFill>
                  <a:prstClr val="black"/>
                </a:solidFill>
                <a:latin typeface="Constantia"/>
              </a:rPr>
              <a:t>Δ</a:t>
            </a:r>
            <a:endParaRPr lang="el-GR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3AF9E3-E7E6-E3DE-6C3C-FABD0491A7B9}"/>
              </a:ext>
            </a:extLst>
          </p:cNvPr>
          <p:cNvSpPr txBox="1"/>
          <p:nvPr/>
        </p:nvSpPr>
        <p:spPr>
          <a:xfrm>
            <a:off x="9642962" y="2136213"/>
            <a:ext cx="300100" cy="3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i="1" dirty="0">
                <a:solidFill>
                  <a:prstClr val="black"/>
                </a:solidFill>
                <a:latin typeface="Constantia"/>
              </a:rPr>
              <a:t>Ε</a:t>
            </a:r>
            <a:endParaRPr lang="el-G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2874E-2138-893B-6A55-FA6C5EEEBE00}"/>
              </a:ext>
            </a:extLst>
          </p:cNvPr>
          <p:cNvSpPr txBox="1"/>
          <p:nvPr/>
        </p:nvSpPr>
        <p:spPr>
          <a:xfrm>
            <a:off x="10059015" y="2179015"/>
            <a:ext cx="4409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i="1" dirty="0">
                <a:solidFill>
                  <a:prstClr val="black"/>
                </a:solidFill>
                <a:latin typeface="Constantia"/>
              </a:rPr>
              <a:t>μ</a:t>
            </a:r>
            <a:r>
              <a:rPr lang="en-US" sz="1600" i="1" dirty="0">
                <a:solidFill>
                  <a:prstClr val="black"/>
                </a:solidFill>
                <a:latin typeface="Constantia"/>
              </a:rPr>
              <a:t>2</a:t>
            </a:r>
            <a:endParaRPr lang="el-GR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FF6D39-ADB2-5198-6B8B-3A0713750607}"/>
              </a:ext>
            </a:extLst>
          </p:cNvPr>
          <p:cNvSpPr txBox="1"/>
          <p:nvPr/>
        </p:nvSpPr>
        <p:spPr>
          <a:xfrm>
            <a:off x="7353480" y="2690322"/>
            <a:ext cx="4409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i="1" dirty="0">
                <a:solidFill>
                  <a:prstClr val="black"/>
                </a:solidFill>
                <a:latin typeface="Constantia"/>
              </a:rPr>
              <a:t>μ1</a:t>
            </a:r>
            <a:endParaRPr lang="el-GR" dirty="0"/>
          </a:p>
        </p:txBody>
      </p:sp>
      <p:sp>
        <p:nvSpPr>
          <p:cNvPr id="7" name="Oval 28">
            <a:extLst>
              <a:ext uri="{FF2B5EF4-FFF2-40B4-BE49-F238E27FC236}">
                <a16:creationId xmlns:a16="http://schemas.microsoft.com/office/drawing/2014/main" id="{6BD36590-1BA6-026A-982C-A5873AB63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0183" y="2483335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Oval 26">
            <a:extLst>
              <a:ext uri="{FF2B5EF4-FFF2-40B4-BE49-F238E27FC236}">
                <a16:creationId xmlns:a16="http://schemas.microsoft.com/office/drawing/2014/main" id="{F18E8874-9B88-DA66-3A25-FF885F81C1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4315" y="3494037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endParaRPr lang="el-GR" kern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6" name="Oval 27">
            <a:extLst>
              <a:ext uri="{FF2B5EF4-FFF2-40B4-BE49-F238E27FC236}">
                <a16:creationId xmlns:a16="http://schemas.microsoft.com/office/drawing/2014/main" id="{DD5D97DA-3489-4887-18CB-98FDFA5F3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4553" y="2996729"/>
            <a:ext cx="152400" cy="152400"/>
          </a:xfrm>
          <a:prstGeom prst="ellipse">
            <a:avLst/>
          </a:prstGeom>
          <a:gradFill rotWithShape="1">
            <a:gsLst>
              <a:gs pos="0">
                <a:srgbClr val="009DD9">
                  <a:tint val="70000"/>
                  <a:satMod val="130000"/>
                </a:srgbClr>
              </a:gs>
              <a:gs pos="43000">
                <a:srgbClr val="009DD9">
                  <a:tint val="44000"/>
                  <a:satMod val="165000"/>
                </a:srgbClr>
              </a:gs>
              <a:gs pos="93000">
                <a:srgbClr val="009DD9">
                  <a:tint val="15000"/>
                  <a:satMod val="165000"/>
                </a:srgbClr>
              </a:gs>
              <a:gs pos="100000">
                <a:srgbClr val="009DD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009DD9">
                <a:shade val="50000"/>
                <a:satMod val="103000"/>
              </a:srgbClr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09DD9">
                <a:shade val="9000"/>
                <a:satMod val="105000"/>
                <a:alpha val="4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5E70258-5A2A-998E-CADC-64587681B357}"/>
              </a:ext>
            </a:extLst>
          </p:cNvPr>
          <p:cNvSpPr txBox="1"/>
          <p:nvPr/>
        </p:nvSpPr>
        <p:spPr>
          <a:xfrm>
            <a:off x="2292811" y="557846"/>
            <a:ext cx="6704907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 algn="just"/>
            <a:r>
              <a:rPr lang="el-GR" dirty="0">
                <a:latin typeface="Constantia" panose="02030602050306030303" pitchFamily="18" charset="0"/>
              </a:rPr>
              <a:t>Εισαγωγή αντικειμένου στη συστάδα με το πιο κοντινό κέντρο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08DE891-795D-02B4-B771-C3295E67839E}"/>
              </a:ext>
            </a:extLst>
          </p:cNvPr>
          <p:cNvCxnSpPr>
            <a:stCxn id="5" idx="7"/>
            <a:endCxn id="19" idx="1"/>
          </p:cNvCxnSpPr>
          <p:nvPr/>
        </p:nvCxnSpPr>
        <p:spPr>
          <a:xfrm flipV="1">
            <a:off x="7084397" y="3072929"/>
            <a:ext cx="536211" cy="443426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654839-C97C-F15B-2E97-D5697BA4F983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7081064" y="2559535"/>
            <a:ext cx="3118260" cy="980755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0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Χρήση άλλης μεθόδου ομαδοποίησης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Εφαρμογή του αλγορίθμου για διάφορες τιμές του k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Χρήση πρότερης γνώσης για το είδος των δεδομένων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Κακοήθης - Καλοήθης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Επιλογή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</a:t>
            </a:r>
            <a:endParaRPr lang="el-G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94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Πλεονεκτήματα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Απλός, κατανοητός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Τα αντικείμενα ανατίθενται αυτόματα σε κάποιο cluster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Ταχύτητα σύγκλισης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Μειονεκτήματα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Πρέπει να οριστεί ο αριθμός των clusters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Όλα τα αντικείμενα πρέπει υποχρεωτικά να ανήκουν σε κάποιο cluster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Δε δουλεύει για μη αριθμητικά δεδομένα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Μη-ντετερμινιστικός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K-means -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Συμπέρασμα</a:t>
            </a:r>
          </a:p>
        </p:txBody>
      </p:sp>
    </p:spTree>
    <p:extLst>
      <p:ext uri="{BB962C8B-B14F-4D97-AF65-F5344CB8AC3E}">
        <p14:creationId xmlns:p14="http://schemas.microsoft.com/office/powerpoint/2010/main" val="71915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Κατηγοριοποίηση των Αλγορίθμων Ομαδοποίησης</a:t>
            </a:r>
          </a:p>
        </p:txBody>
      </p:sp>
      <p:pic>
        <p:nvPicPr>
          <p:cNvPr id="8" name="Θέση περιεχομένου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735" y="1719392"/>
            <a:ext cx="809625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7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Ποια αρχικοποίηση θα μπέρδευε τον </a:t>
            </a: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</a:rPr>
              <a:t>K-means ? (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εστω </a:t>
            </a: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</a:rPr>
              <a:t>k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 = 2)</a:t>
            </a:r>
            <a:endParaRPr lang="en-US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Ερωτηση</a:t>
            </a:r>
          </a:p>
        </p:txBody>
      </p:sp>
      <p:sp>
        <p:nvSpPr>
          <p:cNvPr id="8" name="Freeform 7"/>
          <p:cNvSpPr/>
          <p:nvPr/>
        </p:nvSpPr>
        <p:spPr>
          <a:xfrm>
            <a:off x="3348480" y="4811258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348480" y="5308974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763244" y="5308974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514386" y="5060116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182575" y="5060116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763244" y="4562400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3763244" y="5060116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178006" y="5060116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3929149" y="4811258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3597338" y="4811258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6915447" y="2654486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6915447" y="3152204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330209" y="3152204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081352" y="2903345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6749541" y="2903345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7330209" y="2405629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7330209" y="2903345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7744974" y="2903345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7496115" y="2654486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7164304" y="2654486"/>
            <a:ext cx="165905" cy="1659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52" tIns="16329" rIns="57152" bIns="1632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>
                <a:spLocks noResize="1"/>
              </p:cNvSpPr>
              <p:nvPr/>
            </p:nvSpPr>
            <p:spPr>
              <a:xfrm>
                <a:off x="2601905" y="4860899"/>
                <a:ext cx="497716" cy="5310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905" y="4860899"/>
                <a:ext cx="497716" cy="5310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>
                <a:spLocks noResize="1"/>
              </p:cNvSpPr>
              <p:nvPr/>
            </p:nvSpPr>
            <p:spPr>
              <a:xfrm>
                <a:off x="7910879" y="2787080"/>
                <a:ext cx="497716" cy="5310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0879" y="2787080"/>
                <a:ext cx="497716" cy="5310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>
                <a:spLocks noResize="1"/>
              </p:cNvSpPr>
              <p:nvPr/>
            </p:nvSpPr>
            <p:spPr>
              <a:xfrm>
                <a:off x="3430127" y="5440914"/>
                <a:ext cx="581975" cy="3657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127" y="5440914"/>
                <a:ext cx="581975" cy="3657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>
                <a:spLocks noResize="1"/>
              </p:cNvSpPr>
              <p:nvPr/>
            </p:nvSpPr>
            <p:spPr>
              <a:xfrm>
                <a:off x="6997092" y="3201191"/>
                <a:ext cx="581975" cy="3657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46" tIns="40823" rIns="81646" bIns="40823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7092" y="3201191"/>
                <a:ext cx="581975" cy="3657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258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2092" y="1161928"/>
            <a:ext cx="164908" cy="323131"/>
          </a:xfrm>
          <a:prstGeom prst="rect">
            <a:avLst/>
          </a:prstGeom>
          <a:noFill/>
          <a:ln>
            <a:noFill/>
          </a:ln>
        </p:spPr>
        <p:txBody>
          <a:bodyPr vert="horz" wrap="none" lIns="81625" tIns="40812" rIns="81625" bIns="40812" anchorCtr="0" compatLnSpc="0">
            <a:spAutoFit/>
          </a:bodyPr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347608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347608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3762264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513471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181746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62264" y="456210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762264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176918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928126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596401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913646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913646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328300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7079508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747783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328300" y="240589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328300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742957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494163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162438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>
                <a:spLocks noResize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>
                <a:spLocks noResize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116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2092" y="1161928"/>
            <a:ext cx="164908" cy="323131"/>
          </a:xfrm>
          <a:prstGeom prst="rect">
            <a:avLst/>
          </a:prstGeom>
          <a:noFill/>
          <a:ln>
            <a:noFill/>
          </a:ln>
        </p:spPr>
        <p:txBody>
          <a:bodyPr vert="horz" wrap="none" lIns="81625" tIns="40812" rIns="81625" bIns="40812" anchorCtr="0" compatLnSpc="0">
            <a:spAutoFit/>
          </a:bodyPr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347608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347608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3762264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513471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181746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62264" y="456210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762264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176918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928126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596401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913646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913646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328300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7079508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747783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328300" y="240589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328300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742957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494163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162438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>
                <a:spLocks noResize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>
                <a:spLocks noResize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reeform 24"/>
          <p:cNvSpPr/>
          <p:nvPr/>
        </p:nvSpPr>
        <p:spPr>
          <a:xfrm>
            <a:off x="3845193" y="3815724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6250197" y="2405896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>
                <a:spLocks noResize="1"/>
              </p:cNvSpPr>
              <p:nvPr/>
            </p:nvSpPr>
            <p:spPr>
              <a:xfrm>
                <a:off x="3679332" y="3284182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9332" y="3284182"/>
                <a:ext cx="581823" cy="3656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>
                <a:spLocks noResize="1"/>
              </p:cNvSpPr>
              <p:nvPr/>
            </p:nvSpPr>
            <p:spPr>
              <a:xfrm>
                <a:off x="6083029" y="1908309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3029" y="1908309"/>
                <a:ext cx="581823" cy="3656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3264676" y="1493653"/>
            <a:ext cx="1585714" cy="273019"/>
          </a:xfrm>
          <a:prstGeom prst="rect">
            <a:avLst/>
          </a:prstGeom>
          <a:noFill/>
          <a:ln>
            <a:noFill/>
          </a:ln>
        </p:spPr>
        <p:txBody>
          <a:bodyPr vert="horz" wrap="none" lIns="56811" tIns="15999" rIns="56811" bIns="15999" anchorCtr="0" compatLnSpc="0">
            <a:spAutoFit/>
          </a:bodyPr>
          <a:lstStyle/>
          <a:p>
            <a:pPr hangingPunct="0"/>
            <a:r>
              <a:rPr lang="en-US" sz="1633">
                <a:latin typeface="Liberation Sans" pitchFamily="18"/>
                <a:ea typeface="WenQuanYi Micro Hei" pitchFamily="2"/>
                <a:cs typeface="Lohit Hindi" pitchFamily="2"/>
              </a:rPr>
              <a:t>Randomly placed</a:t>
            </a:r>
          </a:p>
        </p:txBody>
      </p:sp>
      <p:sp>
        <p:nvSpPr>
          <p:cNvPr id="30" name="Straight Connector 29"/>
          <p:cNvSpPr/>
          <p:nvPr/>
        </p:nvSpPr>
        <p:spPr>
          <a:xfrm flipH="1" flipV="1">
            <a:off x="3762264" y="1991239"/>
            <a:ext cx="165862" cy="1161036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1" name="Straight Connector 30"/>
          <p:cNvSpPr/>
          <p:nvPr/>
        </p:nvSpPr>
        <p:spPr>
          <a:xfrm flipH="1" flipV="1">
            <a:off x="4674505" y="1825378"/>
            <a:ext cx="1243967" cy="580518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83957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2092" y="1161928"/>
            <a:ext cx="164908" cy="323131"/>
          </a:xfrm>
          <a:prstGeom prst="rect">
            <a:avLst/>
          </a:prstGeom>
          <a:noFill/>
          <a:ln>
            <a:noFill/>
          </a:ln>
        </p:spPr>
        <p:txBody>
          <a:bodyPr vert="horz" wrap="none" lIns="81625" tIns="40812" rIns="81625" bIns="40812" anchorCtr="0" compatLnSpc="0">
            <a:spAutoFit/>
          </a:bodyPr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347608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347608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3762264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513471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181746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62264" y="456210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762264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176918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928126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596401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913646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913646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328300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7079508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747783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328300" y="240589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328300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742957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494163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162438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>
                <a:spLocks noResize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>
                <a:spLocks noResize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reeform 24"/>
          <p:cNvSpPr/>
          <p:nvPr/>
        </p:nvSpPr>
        <p:spPr>
          <a:xfrm>
            <a:off x="3845193" y="3815724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6250197" y="2405896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>
                <a:spLocks noResize="1"/>
              </p:cNvSpPr>
              <p:nvPr/>
            </p:nvSpPr>
            <p:spPr>
              <a:xfrm>
                <a:off x="3679332" y="3284182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9332" y="3284182"/>
                <a:ext cx="581823" cy="3656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>
                <a:spLocks noResize="1"/>
              </p:cNvSpPr>
              <p:nvPr/>
            </p:nvSpPr>
            <p:spPr>
              <a:xfrm>
                <a:off x="6083029" y="1908309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3029" y="1908309"/>
                <a:ext cx="581823" cy="3656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Straight Connector 28"/>
          <p:cNvSpPr/>
          <p:nvPr/>
        </p:nvSpPr>
        <p:spPr>
          <a:xfrm flipV="1">
            <a:off x="3430539" y="4064517"/>
            <a:ext cx="497586" cy="74638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0" name="Straight Connector 29"/>
          <p:cNvSpPr/>
          <p:nvPr/>
        </p:nvSpPr>
        <p:spPr>
          <a:xfrm flipV="1">
            <a:off x="3928125" y="3981586"/>
            <a:ext cx="82930" cy="580518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1" name="Straight Connector 30"/>
          <p:cNvSpPr/>
          <p:nvPr/>
        </p:nvSpPr>
        <p:spPr>
          <a:xfrm flipV="1">
            <a:off x="4093987" y="4064517"/>
            <a:ext cx="0" cy="74638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2" name="Straight Connector 31"/>
          <p:cNvSpPr/>
          <p:nvPr/>
        </p:nvSpPr>
        <p:spPr>
          <a:xfrm flipV="1">
            <a:off x="3264675" y="3981588"/>
            <a:ext cx="580518" cy="1078104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3" name="Straight Connector 32"/>
          <p:cNvSpPr/>
          <p:nvPr/>
        </p:nvSpPr>
        <p:spPr>
          <a:xfrm flipV="1">
            <a:off x="3845194" y="3981588"/>
            <a:ext cx="82932" cy="1078104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4" name="Straight Connector 33"/>
          <p:cNvSpPr/>
          <p:nvPr/>
        </p:nvSpPr>
        <p:spPr>
          <a:xfrm flipH="1" flipV="1">
            <a:off x="4093988" y="3981587"/>
            <a:ext cx="165862" cy="995173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5" name="Straight Connector 34"/>
          <p:cNvSpPr/>
          <p:nvPr/>
        </p:nvSpPr>
        <p:spPr>
          <a:xfrm flipV="1">
            <a:off x="3928125" y="4147449"/>
            <a:ext cx="82930" cy="1161036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6" name="Straight Connector 35"/>
          <p:cNvSpPr/>
          <p:nvPr/>
        </p:nvSpPr>
        <p:spPr>
          <a:xfrm flipV="1">
            <a:off x="3596401" y="4064518"/>
            <a:ext cx="331725" cy="995174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7" name="Straight Connector 36"/>
          <p:cNvSpPr/>
          <p:nvPr/>
        </p:nvSpPr>
        <p:spPr>
          <a:xfrm flipV="1">
            <a:off x="3513470" y="4064517"/>
            <a:ext cx="331724" cy="1161036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8" name="Straight Connector 37"/>
          <p:cNvSpPr/>
          <p:nvPr/>
        </p:nvSpPr>
        <p:spPr>
          <a:xfrm flipH="1" flipV="1">
            <a:off x="6581921" y="2654689"/>
            <a:ext cx="248793" cy="248794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9" name="Straight Connector 38"/>
          <p:cNvSpPr/>
          <p:nvPr/>
        </p:nvSpPr>
        <p:spPr>
          <a:xfrm flipH="1" flipV="1">
            <a:off x="6498990" y="2571758"/>
            <a:ext cx="414656" cy="8293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0" name="Straight Connector 39"/>
          <p:cNvSpPr/>
          <p:nvPr/>
        </p:nvSpPr>
        <p:spPr>
          <a:xfrm flipH="1">
            <a:off x="6498990" y="2405896"/>
            <a:ext cx="746381" cy="8293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1" name="Straight Connector 40"/>
          <p:cNvSpPr/>
          <p:nvPr/>
        </p:nvSpPr>
        <p:spPr>
          <a:xfrm flipH="1" flipV="1">
            <a:off x="6581920" y="2571758"/>
            <a:ext cx="663449" cy="8293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2" name="Straight Connector 41"/>
          <p:cNvSpPr/>
          <p:nvPr/>
        </p:nvSpPr>
        <p:spPr>
          <a:xfrm flipH="1" flipV="1">
            <a:off x="6416058" y="2654689"/>
            <a:ext cx="497586" cy="497587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3" name="Straight Connector 42"/>
          <p:cNvSpPr/>
          <p:nvPr/>
        </p:nvSpPr>
        <p:spPr>
          <a:xfrm flipH="1" flipV="1">
            <a:off x="6498989" y="2571758"/>
            <a:ext cx="912243" cy="331725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4" name="Straight Connector 43"/>
          <p:cNvSpPr/>
          <p:nvPr/>
        </p:nvSpPr>
        <p:spPr>
          <a:xfrm flipH="1" flipV="1">
            <a:off x="6498989" y="2488826"/>
            <a:ext cx="912243" cy="16586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49207" y="2181590"/>
            <a:ext cx="3774205" cy="353276"/>
          </a:xfrm>
          <a:prstGeom prst="rect">
            <a:avLst/>
          </a:prstGeom>
          <a:noFill/>
          <a:ln>
            <a:noFill/>
          </a:ln>
        </p:spPr>
        <p:txBody>
          <a:bodyPr vert="horz" wrap="none" lIns="56811" tIns="15999" rIns="56811" bIns="15999" anchorCtr="0" compatLnSpc="0">
            <a:spAutoFit/>
          </a:bodyPr>
          <a:lstStyle/>
          <a:p>
            <a:pPr hangingPunct="0"/>
            <a:r>
              <a:rPr lang="en-US" sz="2176">
                <a:latin typeface="Liberation Sans" pitchFamily="18"/>
                <a:ea typeface="WenQuanYi Micro Hei" pitchFamily="2"/>
                <a:cs typeface="Lohit Hindi" pitchFamily="2"/>
              </a:rPr>
              <a:t>Find optimal allocation of points</a:t>
            </a:r>
          </a:p>
        </p:txBody>
      </p:sp>
    </p:spTree>
    <p:extLst>
      <p:ext uri="{BB962C8B-B14F-4D97-AF65-F5344CB8AC3E}">
        <p14:creationId xmlns:p14="http://schemas.microsoft.com/office/powerpoint/2010/main" val="269762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2092" y="1161928"/>
            <a:ext cx="164908" cy="323131"/>
          </a:xfrm>
          <a:prstGeom prst="rect">
            <a:avLst/>
          </a:prstGeom>
          <a:noFill/>
          <a:ln>
            <a:noFill/>
          </a:ln>
        </p:spPr>
        <p:txBody>
          <a:bodyPr vert="horz" wrap="none" lIns="81625" tIns="40812" rIns="81625" bIns="40812" anchorCtr="0" compatLnSpc="0">
            <a:spAutoFit/>
          </a:bodyPr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347608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347608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3762264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513471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181746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62264" y="456210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762264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176918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928126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596401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913646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913646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328300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7079508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747783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328300" y="240589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328300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742957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494163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162438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>
                <a:spLocks noResize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>
                <a:spLocks noResize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reeform 24"/>
          <p:cNvSpPr/>
          <p:nvPr/>
        </p:nvSpPr>
        <p:spPr>
          <a:xfrm>
            <a:off x="3596401" y="4976759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7162438" y="2820551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>
                <a:spLocks noResize="1"/>
              </p:cNvSpPr>
              <p:nvPr/>
            </p:nvSpPr>
            <p:spPr>
              <a:xfrm>
                <a:off x="3429234" y="5440390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234" y="5440390"/>
                <a:ext cx="581823" cy="3656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>
                <a:spLocks noResize="1"/>
              </p:cNvSpPr>
              <p:nvPr/>
            </p:nvSpPr>
            <p:spPr>
              <a:xfrm>
                <a:off x="6995270" y="3201250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270" y="3201250"/>
                <a:ext cx="581823" cy="3656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3264676" y="1493655"/>
            <a:ext cx="3091119" cy="460329"/>
          </a:xfrm>
          <a:prstGeom prst="rect">
            <a:avLst/>
          </a:prstGeom>
          <a:noFill/>
          <a:ln>
            <a:noFill/>
          </a:ln>
        </p:spPr>
        <p:txBody>
          <a:bodyPr vert="horz" wrap="none" lIns="56811" tIns="15999" rIns="56811" bIns="15999" anchorCtr="0" compatLnSpc="0">
            <a:spAutoFit/>
          </a:bodyPr>
          <a:lstStyle/>
          <a:p>
            <a:pPr hangingPunct="0"/>
            <a:r>
              <a:rPr lang="en-US" sz="2902">
                <a:latin typeface="Liberation Sans" pitchFamily="18"/>
                <a:ea typeface="WenQuanYi Micro Hei" pitchFamily="2"/>
                <a:cs typeface="Lohit Hindi" pitchFamily="2"/>
              </a:rPr>
              <a:t>Reassign and repeat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>
                <a:spLocks noResize="1"/>
              </p:cNvSpPr>
              <p:nvPr/>
            </p:nvSpPr>
            <p:spPr>
              <a:xfrm>
                <a:off x="5754895" y="4818734"/>
                <a:ext cx="3317244" cy="5142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33" i="1">
                          <a:latin typeface="Cambria Math"/>
                        </a:rPr>
                        <m:t>𝑎𝑟𝑔𝑚𝑖𝑛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1633" i="1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GB" sz="1633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sz="1633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r>
                                <a:rPr lang="en-GB" sz="1633">
                                  <a:latin typeface="Cambria Math"/>
                                </a:rPr>
                                <m:t>∥</m:t>
                              </m:r>
                              <m:sSub>
                                <m:sSubPr>
                                  <m:ctrlPr>
                                    <a:rPr lang="en-GB" sz="1633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33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33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1633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33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33">
                                      <a:latin typeface="Cambria Math"/>
                                    </a:rPr>
                                    <m:t>μ</m:t>
                                  </m:r>
                                </m:e>
                                <m:sub>
                                  <m:r>
                                    <a:rPr lang="en-GB" sz="1633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GB" sz="1633">
                                  <a:latin typeface="Cambria Math"/>
                                </a:rPr>
                                <m:t>∥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895" y="4818734"/>
                <a:ext cx="3317244" cy="514238"/>
              </a:xfrm>
              <a:prstGeom prst="rect">
                <a:avLst/>
              </a:prstGeom>
              <a:blipFill>
                <a:blip r:embed="rId7"/>
                <a:stretch>
                  <a:fillRect t="-176471" r="-2022" b="-26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29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2092" y="1161928"/>
            <a:ext cx="164908" cy="323131"/>
          </a:xfrm>
          <a:prstGeom prst="rect">
            <a:avLst/>
          </a:prstGeom>
          <a:noFill/>
          <a:ln>
            <a:noFill/>
          </a:ln>
        </p:spPr>
        <p:txBody>
          <a:bodyPr vert="horz" wrap="none" lIns="81625" tIns="40812" rIns="81625" bIns="40812" anchorCtr="0" compatLnSpc="0">
            <a:spAutoFit/>
          </a:bodyPr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347608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347608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3762264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513471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181746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62264" y="456210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762264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176918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928126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596401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913646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913646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328300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7079508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747783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328300" y="240589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328300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742957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494163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162438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>
                <a:spLocks noResize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>
                <a:spLocks noResize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reeform 24"/>
          <p:cNvSpPr/>
          <p:nvPr/>
        </p:nvSpPr>
        <p:spPr>
          <a:xfrm>
            <a:off x="5337954" y="3649863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5586747" y="4064518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>
                <a:spLocks noResize="1"/>
              </p:cNvSpPr>
              <p:nvPr/>
            </p:nvSpPr>
            <p:spPr>
              <a:xfrm>
                <a:off x="5004925" y="3118318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925" y="3118318"/>
                <a:ext cx="581823" cy="3656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>
                <a:spLocks noResize="1"/>
              </p:cNvSpPr>
              <p:nvPr/>
            </p:nvSpPr>
            <p:spPr>
              <a:xfrm>
                <a:off x="5669679" y="4453053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679" y="4453053"/>
                <a:ext cx="581823" cy="3656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2906725" y="1037858"/>
            <a:ext cx="5608837" cy="888348"/>
          </a:xfrm>
          <a:prstGeom prst="rect">
            <a:avLst/>
          </a:prstGeom>
          <a:noFill/>
          <a:ln>
            <a:noFill/>
          </a:ln>
        </p:spPr>
        <p:txBody>
          <a:bodyPr vert="horz" wrap="square" lIns="56811" tIns="15999" rIns="56811" bIns="15999" anchorCtr="0" compatLnSpc="0">
            <a:spAutoFit/>
          </a:bodyPr>
          <a:lstStyle/>
          <a:p>
            <a:pPr hangingPunct="0"/>
            <a:r>
              <a:rPr lang="en-US" sz="2902" dirty="0">
                <a:latin typeface="Liberation Sans" pitchFamily="18"/>
                <a:ea typeface="WenQuanYi Micro Hei" pitchFamily="2"/>
                <a:cs typeface="Lohit Hindi" pitchFamily="2"/>
              </a:rPr>
              <a:t>Problems with local optimum of the optimization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>
                <a:spLocks noResize="1"/>
              </p:cNvSpPr>
              <p:nvPr/>
            </p:nvSpPr>
            <p:spPr>
              <a:xfrm>
                <a:off x="5754895" y="4818734"/>
                <a:ext cx="3317244" cy="5142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33" i="1">
                          <a:latin typeface="Cambria Math"/>
                        </a:rPr>
                        <m:t>𝑎𝑟𝑔𝑚𝑖𝑛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1633" i="1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GB" sz="1633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sz="1633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r>
                                <a:rPr lang="en-GB" sz="1633">
                                  <a:latin typeface="Cambria Math"/>
                                </a:rPr>
                                <m:t>∥</m:t>
                              </m:r>
                              <m:sSub>
                                <m:sSubPr>
                                  <m:ctrlPr>
                                    <a:rPr lang="en-GB" sz="1633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33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33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1633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33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33">
                                      <a:latin typeface="Cambria Math"/>
                                    </a:rPr>
                                    <m:t>μ</m:t>
                                  </m:r>
                                </m:e>
                                <m:sub>
                                  <m:r>
                                    <a:rPr lang="en-GB" sz="1633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GB" sz="1633">
                                  <a:latin typeface="Cambria Math"/>
                                </a:rPr>
                                <m:t>∥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895" y="4818734"/>
                <a:ext cx="3317244" cy="514238"/>
              </a:xfrm>
              <a:prstGeom prst="rect">
                <a:avLst/>
              </a:prstGeom>
              <a:blipFill>
                <a:blip r:embed="rId7"/>
                <a:stretch>
                  <a:fillRect t="-176471" r="-2022" b="-26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traight Connector 30"/>
          <p:cNvSpPr/>
          <p:nvPr/>
        </p:nvSpPr>
        <p:spPr>
          <a:xfrm flipV="1">
            <a:off x="3845194" y="3732794"/>
            <a:ext cx="1409830" cy="74638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2" name="Straight Connector 31"/>
          <p:cNvSpPr/>
          <p:nvPr/>
        </p:nvSpPr>
        <p:spPr>
          <a:xfrm flipV="1">
            <a:off x="3513470" y="3898656"/>
            <a:ext cx="1741553" cy="912242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3" name="Straight Connector 32"/>
          <p:cNvSpPr/>
          <p:nvPr/>
        </p:nvSpPr>
        <p:spPr>
          <a:xfrm flipV="1">
            <a:off x="3347608" y="3898655"/>
            <a:ext cx="1990347" cy="1161036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4" name="Straight Connector 33"/>
          <p:cNvSpPr/>
          <p:nvPr/>
        </p:nvSpPr>
        <p:spPr>
          <a:xfrm flipH="1">
            <a:off x="5669679" y="2986413"/>
            <a:ext cx="995173" cy="663450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5" name="Straight Connector 34"/>
          <p:cNvSpPr/>
          <p:nvPr/>
        </p:nvSpPr>
        <p:spPr>
          <a:xfrm flipH="1">
            <a:off x="5586748" y="2737621"/>
            <a:ext cx="1243967" cy="829311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6" name="Straight Connector 35"/>
          <p:cNvSpPr/>
          <p:nvPr/>
        </p:nvSpPr>
        <p:spPr>
          <a:xfrm flipH="1">
            <a:off x="5586748" y="2737621"/>
            <a:ext cx="1575691" cy="1078104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7" name="Straight Connector 36"/>
          <p:cNvSpPr/>
          <p:nvPr/>
        </p:nvSpPr>
        <p:spPr>
          <a:xfrm flipH="1">
            <a:off x="5586747" y="2737621"/>
            <a:ext cx="1824485" cy="1078104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8" name="Straight Connector 37"/>
          <p:cNvSpPr/>
          <p:nvPr/>
        </p:nvSpPr>
        <p:spPr>
          <a:xfrm flipH="1">
            <a:off x="5420886" y="2488826"/>
            <a:ext cx="1907414" cy="1161037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9" name="Straight Connector 38"/>
          <p:cNvSpPr/>
          <p:nvPr/>
        </p:nvSpPr>
        <p:spPr>
          <a:xfrm flipV="1">
            <a:off x="3513470" y="4147449"/>
            <a:ext cx="1990347" cy="1161036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0" name="Straight Connector 39"/>
          <p:cNvSpPr/>
          <p:nvPr/>
        </p:nvSpPr>
        <p:spPr>
          <a:xfrm flipV="1">
            <a:off x="3679331" y="4313311"/>
            <a:ext cx="1824486" cy="746381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1" name="Straight Connector 40"/>
          <p:cNvSpPr/>
          <p:nvPr/>
        </p:nvSpPr>
        <p:spPr>
          <a:xfrm flipV="1">
            <a:off x="4093987" y="4230381"/>
            <a:ext cx="1409829" cy="580518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2" name="Straight Connector 41"/>
          <p:cNvSpPr/>
          <p:nvPr/>
        </p:nvSpPr>
        <p:spPr>
          <a:xfrm flipV="1">
            <a:off x="4011056" y="4396242"/>
            <a:ext cx="1492761" cy="995174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3" name="Straight Connector 42"/>
          <p:cNvSpPr/>
          <p:nvPr/>
        </p:nvSpPr>
        <p:spPr>
          <a:xfrm flipV="1">
            <a:off x="4342781" y="4313311"/>
            <a:ext cx="1161037" cy="746381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4" name="Straight Connector 43"/>
          <p:cNvSpPr/>
          <p:nvPr/>
        </p:nvSpPr>
        <p:spPr>
          <a:xfrm flipH="1">
            <a:off x="5835541" y="3318138"/>
            <a:ext cx="1078105" cy="746380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5" name="Straight Connector 44"/>
          <p:cNvSpPr/>
          <p:nvPr/>
        </p:nvSpPr>
        <p:spPr>
          <a:xfrm flipH="1">
            <a:off x="5918473" y="3318138"/>
            <a:ext cx="1409828" cy="829311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6" name="Straight Connector 45"/>
          <p:cNvSpPr/>
          <p:nvPr/>
        </p:nvSpPr>
        <p:spPr>
          <a:xfrm flipH="1">
            <a:off x="5669679" y="3069344"/>
            <a:ext cx="1575691" cy="995174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7" name="Straight Connector 46"/>
          <p:cNvSpPr/>
          <p:nvPr/>
        </p:nvSpPr>
        <p:spPr>
          <a:xfrm flipH="1">
            <a:off x="5918472" y="3069345"/>
            <a:ext cx="1824485" cy="1243966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8" name="Straight Connector 47"/>
          <p:cNvSpPr/>
          <p:nvPr/>
        </p:nvSpPr>
        <p:spPr>
          <a:xfrm flipH="1">
            <a:off x="5918473" y="2820550"/>
            <a:ext cx="1658621" cy="1243968"/>
          </a:xfrm>
          <a:prstGeom prst="line">
            <a:avLst/>
          </a:prstGeom>
          <a:noFill/>
          <a:ln w="0">
            <a:solidFill>
              <a:srgbClr val="00FF00"/>
            </a:solidFill>
            <a:prstDash val="solid"/>
            <a:tailEnd type="arrow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690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Θα λειτουργούσε καλά ο </a:t>
            </a: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</a:rPr>
              <a:t>k-means </a:t>
            </a: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(εστω ότι δίναμε σωστό </a:t>
            </a: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</a:rPr>
              <a:t>K)</a:t>
            </a: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Ερωτηση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924" y="2636912"/>
            <a:ext cx="1076325" cy="1695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564" y="2636912"/>
            <a:ext cx="2390775" cy="1847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0196" y="2620431"/>
            <a:ext cx="2315805" cy="1860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86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6273364" y="1986060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Δεν μπορεί να διαχωρίσει τους δυο μικρούς γιατί είναι πολύ πυκνοί σε σχέση με τον ένα μεγάλο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K-means: </a:t>
            </a:r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Περιορισμοί – Διαφορετικές Πυκνότητες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60" y="1453095"/>
            <a:ext cx="4896544" cy="23585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4332" y="4509120"/>
            <a:ext cx="4962525" cy="19716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13892" y="5013176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>
                <a:latin typeface="Garamond" panose="02020404030301010803" pitchFamily="18" charset="0"/>
              </a:rPr>
              <a:t>Δεν μπορεί να βρει τις δύο συστάδες γιατί έχουν μη</a:t>
            </a:r>
            <a:r>
              <a:rPr lang="en-US" dirty="0">
                <a:latin typeface="Garamond" panose="02020404030301010803" pitchFamily="18" charset="0"/>
              </a:rPr>
              <a:t> </a:t>
            </a:r>
            <a:r>
              <a:rPr lang="el-GR" dirty="0">
                <a:latin typeface="Garamond" panose="02020404030301010803" pitchFamily="18" charset="0"/>
              </a:rPr>
              <a:t>κυκλικά</a:t>
            </a:r>
            <a:r>
              <a:rPr lang="en-US" dirty="0">
                <a:latin typeface="Garamond" panose="02020404030301010803" pitchFamily="18" charset="0"/>
              </a:rPr>
              <a:t> </a:t>
            </a:r>
            <a:r>
              <a:rPr lang="el-GR" dirty="0">
                <a:latin typeface="Garamond" panose="02020404030301010803" pitchFamily="18" charset="0"/>
              </a:rPr>
              <a:t>σχήματα</a:t>
            </a:r>
            <a:endParaRPr lang="el-GR" dirty="0">
              <a:effectLst/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6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2829046" y="4865762"/>
            <a:ext cx="1658622" cy="73495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0">
            <a:solidFill>
              <a:srgbClr val="00FF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6420949" y="2416196"/>
            <a:ext cx="1658296" cy="101280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6B4794"/>
          </a:solidFill>
          <a:ln w="0">
            <a:solidFill>
              <a:srgbClr val="00FF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850020" y="4408610"/>
            <a:ext cx="1658622" cy="71111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FF00"/>
          </a:solidFill>
          <a:ln w="0">
            <a:solidFill>
              <a:srgbClr val="00FF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72092" y="1161928"/>
            <a:ext cx="164908" cy="323131"/>
          </a:xfrm>
          <a:prstGeom prst="rect">
            <a:avLst/>
          </a:prstGeom>
          <a:noFill/>
          <a:ln>
            <a:noFill/>
          </a:ln>
        </p:spPr>
        <p:txBody>
          <a:bodyPr vert="horz" wrap="none" lIns="81625" tIns="40812" rIns="81625" bIns="40812" anchorCtr="0" compatLnSpc="0">
            <a:spAutoFit/>
          </a:bodyPr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347608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347608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62264" y="530848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513471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181746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762264" y="4562105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762264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176918" y="505969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3928126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596401" y="481089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913646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6913646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328300" y="315227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079508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6747783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328300" y="2405896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328300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7742957" y="2903482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7494163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7162438" y="2654688"/>
            <a:ext cx="165862" cy="16586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808080"/>
          </a:solidFill>
          <a:ln w="0">
            <a:solidFill>
              <a:srgbClr val="333333"/>
            </a:solidFill>
            <a:prstDash val="solid"/>
          </a:ln>
        </p:spPr>
        <p:txBody>
          <a:bodyPr vert="horz" wrap="none" lIns="57137" tIns="16325" rIns="57137" bIns="16325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>
                <a:spLocks noResize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227" y="4860526"/>
                <a:ext cx="497586" cy="5308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>
                <a:spLocks noResize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33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GB" sz="1633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819" y="2787247"/>
                <a:ext cx="497586" cy="5308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eform 27"/>
          <p:cNvSpPr/>
          <p:nvPr/>
        </p:nvSpPr>
        <p:spPr>
          <a:xfrm>
            <a:off x="3513469" y="5191597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7162438" y="2820551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>
                <a:spLocks noResize="1"/>
              </p:cNvSpPr>
              <p:nvPr/>
            </p:nvSpPr>
            <p:spPr>
              <a:xfrm>
                <a:off x="3430540" y="5606253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540" y="5606253"/>
                <a:ext cx="581823" cy="3656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>
                <a:spLocks noResize="1"/>
              </p:cNvSpPr>
              <p:nvPr/>
            </p:nvSpPr>
            <p:spPr>
              <a:xfrm>
                <a:off x="6995270" y="3201250"/>
                <a:ext cx="581823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270" y="3201250"/>
                <a:ext cx="581823" cy="3656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3264675" y="1493655"/>
            <a:ext cx="6182442" cy="460329"/>
          </a:xfrm>
          <a:prstGeom prst="rect">
            <a:avLst/>
          </a:prstGeom>
          <a:noFill/>
          <a:ln>
            <a:noFill/>
          </a:ln>
        </p:spPr>
        <p:txBody>
          <a:bodyPr vert="horz" wrap="none" lIns="56811" tIns="15999" rIns="56811" bIns="15999" anchorCtr="0" compatLnSpc="0">
            <a:spAutoFit/>
          </a:bodyPr>
          <a:lstStyle/>
          <a:p>
            <a:pPr hangingPunct="0"/>
            <a:r>
              <a:rPr lang="en-US" sz="2902">
                <a:latin typeface="Liberation Sans" pitchFamily="18"/>
                <a:ea typeface="WenQuanYi Micro Hei" pitchFamily="2"/>
                <a:cs typeface="Lohit Hindi" pitchFamily="2"/>
              </a:rPr>
              <a:t>Problems with wrong number of clusters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>
                <a:spLocks noResize="1"/>
              </p:cNvSpPr>
              <p:nvPr/>
            </p:nvSpPr>
            <p:spPr>
              <a:xfrm>
                <a:off x="5754895" y="4818734"/>
                <a:ext cx="3317244" cy="5142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33" i="1">
                          <a:latin typeface="Cambria Math"/>
                        </a:rPr>
                        <m:t>𝑎𝑟𝑔𝑚𝑖𝑛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1633" i="1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GB" sz="1633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sz="1633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r>
                                <a:rPr lang="en-GB" sz="1633">
                                  <a:latin typeface="Cambria Math"/>
                                </a:rPr>
                                <m:t>∥</m:t>
                              </m:r>
                              <m:sSub>
                                <m:sSubPr>
                                  <m:ctrlPr>
                                    <a:rPr lang="en-GB" sz="1633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33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33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sz="1633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33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33">
                                      <a:latin typeface="Cambria Math"/>
                                    </a:rPr>
                                    <m:t>μ</m:t>
                                  </m:r>
                                </m:e>
                                <m:sub>
                                  <m:r>
                                    <a:rPr lang="en-GB" sz="1633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GB" sz="1633">
                                  <a:latin typeface="Cambria Math"/>
                                </a:rPr>
                                <m:t>∥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895" y="4818734"/>
                <a:ext cx="3317244" cy="514238"/>
              </a:xfrm>
              <a:prstGeom prst="rect">
                <a:avLst/>
              </a:prstGeom>
              <a:blipFill>
                <a:blip r:embed="rId7"/>
                <a:stretch>
                  <a:fillRect t="-176471" r="-2022" b="-26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Freeform 33"/>
          <p:cNvSpPr/>
          <p:nvPr/>
        </p:nvSpPr>
        <p:spPr>
          <a:xfrm>
            <a:off x="3513469" y="4645034"/>
            <a:ext cx="248793" cy="2487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0000"/>
          </a:solidFill>
          <a:ln w="0">
            <a:solidFill>
              <a:srgbClr val="DC2300"/>
            </a:solidFill>
            <a:prstDash val="solid"/>
          </a:ln>
        </p:spPr>
        <p:txBody>
          <a:bodyPr vert="horz" wrap="none" lIns="56811" tIns="15999" rIns="56811" bIns="15999" anchor="ctr" anchorCtr="0" compatLnSpc="0"/>
          <a:lstStyle/>
          <a:p>
            <a:pPr hangingPunct="0"/>
            <a:endParaRPr lang="en-US" sz="1633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>
                <a:spLocks noResize="1"/>
              </p:cNvSpPr>
              <p:nvPr/>
            </p:nvSpPr>
            <p:spPr>
              <a:xfrm>
                <a:off x="3264675" y="4196424"/>
                <a:ext cx="586721" cy="3656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81625" tIns="40812" rIns="81625" bIns="40812" anchorCtr="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633">
                              <a:latin typeface="Cambria Math"/>
                            </a:rPr>
                            <m:t>μ</m:t>
                          </m:r>
                        </m:e>
                        <m:sub>
                          <m:r>
                            <a:rPr lang="en-GB" sz="1633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sz="1633">
                  <a:latin typeface="Liberation Sans" pitchFamily="18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675" y="4196424"/>
                <a:ext cx="586721" cy="36568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605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708E3A-6E66-4410-92B1-FA16A2C1ED56}"/>
              </a:ext>
            </a:extLst>
          </p:cNvPr>
          <p:cNvSpPr txBox="1"/>
          <p:nvPr/>
        </p:nvSpPr>
        <p:spPr>
          <a:xfrm>
            <a:off x="1125860" y="1176631"/>
            <a:ext cx="96490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Βασική διάκριση ανάμεσα στο ιεραρχικό (hierarchical) και διαχωριστικό (partitional) σύνολο από ομάδες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Διαχωριστική Συσταδοποίηση (Partitional Clustering)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Ένας διαμερισμός των αντικειμένων σε μη επικαλυπτόμενα -non-overlapping - υποσύνολα (συστάδες) τέτοιος ώστε κάθε αντικείμενο ανήκει σε ακριβώς ένα υποσύνολο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342900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Ιεραρχική Συσταδοποίηση (Hierarchical clustering)</a:t>
            </a:r>
          </a:p>
          <a:p>
            <a:pPr marL="800100" lvl="1" indent="-342900" algn="just">
              <a:buFont typeface="Garamond" panose="02020404030301010803" pitchFamily="18" charset="0"/>
              <a:buChar char="–"/>
            </a:pPr>
            <a:r>
              <a:rPr lang="el-GR" dirty="0">
                <a:solidFill>
                  <a:schemeClr val="tx2"/>
                </a:solidFill>
                <a:latin typeface="Garamond" panose="02020404030301010803" pitchFamily="18" charset="0"/>
              </a:rPr>
              <a:t>Ένα σύνολο από εμφωλευμένες (nested) ομάδες Επιτρέπουμε σε μια συστάδα να έχει υπο-συστάδες οργανωμένες σε ένα ιεραρχικό δέντρο</a:t>
            </a:r>
          </a:p>
          <a:p>
            <a:pPr marL="342900" indent="-342900" algn="just">
              <a:buFont typeface="Garamond" panose="02020404030301010803" pitchFamily="18" charset="0"/>
              <a:buChar char="–"/>
            </a:pPr>
            <a:endParaRPr lang="el-GR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Είδη Ομαδοποίησης</a:t>
            </a:r>
          </a:p>
        </p:txBody>
      </p:sp>
    </p:spTree>
    <p:extLst>
      <p:ext uri="{BB962C8B-B14F-4D97-AF65-F5344CB8AC3E}">
        <p14:creationId xmlns:p14="http://schemas.microsoft.com/office/powerpoint/2010/main" val="57486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Τύποι συστάδων: Καλώς Διαχωρισμένες Συστάδες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199" y="1340768"/>
            <a:ext cx="8553450" cy="4886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517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406407"/>
            <a:ext cx="95770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Τύποι συστάδων: Συστάδες βασισμένες σε κέντρο ή πρότυπο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948" y="1676764"/>
            <a:ext cx="8420100" cy="47815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873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171FFF-AB04-4EC9-9D27-B036A86D3156}"/>
              </a:ext>
            </a:extLst>
          </p:cNvPr>
          <p:cNvCxnSpPr/>
          <p:nvPr/>
        </p:nvCxnSpPr>
        <p:spPr>
          <a:xfrm>
            <a:off x="1125860" y="1030089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F4212FD-B564-44EA-93B8-1C5B57B346C3}"/>
              </a:ext>
            </a:extLst>
          </p:cNvPr>
          <p:cNvCxnSpPr/>
          <p:nvPr/>
        </p:nvCxnSpPr>
        <p:spPr>
          <a:xfrm>
            <a:off x="1090924" y="332656"/>
            <a:ext cx="96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CBAE21B-F77F-4846-BF1D-F353A20977D0}"/>
              </a:ext>
            </a:extLst>
          </p:cNvPr>
          <p:cNvSpPr txBox="1"/>
          <p:nvPr/>
        </p:nvSpPr>
        <p:spPr>
          <a:xfrm>
            <a:off x="1125860" y="375629"/>
            <a:ext cx="95770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Τύποι συστάδων: Συνεχής Συστάδες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485" y="1268760"/>
            <a:ext cx="9048750" cy="52292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636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2096</TotalTime>
  <Words>1297</Words>
  <Application>Microsoft Office PowerPoint</Application>
  <PresentationFormat>Custom</PresentationFormat>
  <Paragraphs>265</Paragraphs>
  <Slides>58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9" baseType="lpstr">
      <vt:lpstr>Arial</vt:lpstr>
      <vt:lpstr>Cambria Math</vt:lpstr>
      <vt:lpstr>Constantia</vt:lpstr>
      <vt:lpstr>Euphemia</vt:lpstr>
      <vt:lpstr>Gabriola</vt:lpstr>
      <vt:lpstr>Garamond</vt:lpstr>
      <vt:lpstr>Liberation Sans</vt:lpstr>
      <vt:lpstr>Times New Roman</vt:lpstr>
      <vt:lpstr>Wingdings</vt:lpstr>
      <vt:lpstr>Math 16x9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e-mashine</cp:lastModifiedBy>
  <cp:revision>168</cp:revision>
  <dcterms:created xsi:type="dcterms:W3CDTF">2017-11-18T11:50:23Z</dcterms:created>
  <dcterms:modified xsi:type="dcterms:W3CDTF">2025-11-14T08:39:33Z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